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webextensions/webextension1.xml" ContentType="application/vnd.ms-office.webextension+xml"/>
  <Override PartName="/ppt/notesSlides/notesSlide29.xml" ContentType="application/vnd.openxmlformats-officedocument.presentationml.notesSlide+xml"/>
  <Override PartName="/ppt/webextensions/webextension2.xml" ContentType="application/vnd.ms-office.webextension+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311" r:id="rId2"/>
    <p:sldId id="372" r:id="rId3"/>
    <p:sldId id="351" r:id="rId4"/>
    <p:sldId id="284" r:id="rId5"/>
    <p:sldId id="286" r:id="rId6"/>
    <p:sldId id="331" r:id="rId7"/>
    <p:sldId id="332" r:id="rId8"/>
    <p:sldId id="365" r:id="rId9"/>
    <p:sldId id="288" r:id="rId10"/>
    <p:sldId id="289" r:id="rId11"/>
    <p:sldId id="291" r:id="rId12"/>
    <p:sldId id="359" r:id="rId13"/>
    <p:sldId id="292" r:id="rId14"/>
    <p:sldId id="358" r:id="rId15"/>
    <p:sldId id="294" r:id="rId16"/>
    <p:sldId id="356" r:id="rId17"/>
    <p:sldId id="295" r:id="rId18"/>
    <p:sldId id="296" r:id="rId19"/>
    <p:sldId id="297" r:id="rId20"/>
    <p:sldId id="299" r:id="rId21"/>
    <p:sldId id="300" r:id="rId22"/>
    <p:sldId id="301" r:id="rId23"/>
    <p:sldId id="302" r:id="rId24"/>
    <p:sldId id="303" r:id="rId25"/>
    <p:sldId id="360" r:id="rId26"/>
    <p:sldId id="298" r:id="rId27"/>
    <p:sldId id="325" r:id="rId28"/>
    <p:sldId id="327" r:id="rId29"/>
    <p:sldId id="384" r:id="rId30"/>
    <p:sldId id="383" r:id="rId31"/>
    <p:sldId id="385" r:id="rId32"/>
    <p:sldId id="382" r:id="rId33"/>
    <p:sldId id="309" r:id="rId34"/>
    <p:sldId id="363" r:id="rId35"/>
    <p:sldId id="355" r:id="rId36"/>
    <p:sldId id="367" r:id="rId37"/>
    <p:sldId id="369" r:id="rId38"/>
    <p:sldId id="370" r:id="rId39"/>
    <p:sldId id="379" r:id="rId40"/>
    <p:sldId id="366" r:id="rId41"/>
    <p:sldId id="368" r:id="rId42"/>
    <p:sldId id="380" r:id="rId43"/>
    <p:sldId id="371" r:id="rId44"/>
    <p:sldId id="373" r:id="rId45"/>
    <p:sldId id="374" r:id="rId46"/>
    <p:sldId id="259" r:id="rId47"/>
    <p:sldId id="375" r:id="rId48"/>
    <p:sldId id="260" r:id="rId49"/>
    <p:sldId id="377" r:id="rId50"/>
    <p:sldId id="376" r:id="rId51"/>
    <p:sldId id="378" r:id="rId52"/>
    <p:sldId id="381" r:id="rId53"/>
    <p:sldId id="323" r:id="rId54"/>
    <p:sldId id="345" r:id="rId55"/>
    <p:sldId id="346"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95"/>
    <p:restoredTop sz="80939"/>
  </p:normalViewPr>
  <p:slideViewPr>
    <p:cSldViewPr snapToGrid="0" snapToObjects="1">
      <p:cViewPr varScale="1">
        <p:scale>
          <a:sx n="101" d="100"/>
          <a:sy n="101" d="100"/>
        </p:scale>
        <p:origin x="168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A37BD7-C329-7740-9C10-D958C1608FD0}" type="datetimeFigureOut">
              <a:rPr lang="en-US" smtClean="0"/>
              <a:t>10/6/22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8F7906-DF21-7544-95B9-46EA72ACCB8F}" type="slidenum">
              <a:rPr lang="en-US" smtClean="0"/>
              <a:t>‹#›</a:t>
            </a:fld>
            <a:endParaRPr lang="en-US"/>
          </a:p>
        </p:txBody>
      </p:sp>
    </p:spTree>
    <p:extLst>
      <p:ext uri="{BB962C8B-B14F-4D97-AF65-F5344CB8AC3E}">
        <p14:creationId xmlns:p14="http://schemas.microsoft.com/office/powerpoint/2010/main" val="31383430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0E0A3-9BF8-4DB2-8CB8-4256C0A802C2}" type="slidenum">
              <a:rPr lang="en-US" smtClean="0"/>
              <a:t>1</a:t>
            </a:fld>
            <a:endParaRPr lang="en-US"/>
          </a:p>
        </p:txBody>
      </p:sp>
    </p:spTree>
    <p:extLst>
      <p:ext uri="{BB962C8B-B14F-4D97-AF65-F5344CB8AC3E}">
        <p14:creationId xmlns:p14="http://schemas.microsoft.com/office/powerpoint/2010/main" val="4029102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11</a:t>
            </a:fld>
            <a:endParaRPr lang="en-US"/>
          </a:p>
        </p:txBody>
      </p:sp>
    </p:spTree>
    <p:extLst>
      <p:ext uri="{BB962C8B-B14F-4D97-AF65-F5344CB8AC3E}">
        <p14:creationId xmlns:p14="http://schemas.microsoft.com/office/powerpoint/2010/main" val="3950442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12</a:t>
            </a:fld>
            <a:endParaRPr lang="en-US"/>
          </a:p>
        </p:txBody>
      </p:sp>
    </p:spTree>
    <p:extLst>
      <p:ext uri="{BB962C8B-B14F-4D97-AF65-F5344CB8AC3E}">
        <p14:creationId xmlns:p14="http://schemas.microsoft.com/office/powerpoint/2010/main" val="1642652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13</a:t>
            </a:fld>
            <a:endParaRPr lang="en-US"/>
          </a:p>
        </p:txBody>
      </p:sp>
    </p:spTree>
    <p:extLst>
      <p:ext uri="{BB962C8B-B14F-4D97-AF65-F5344CB8AC3E}">
        <p14:creationId xmlns:p14="http://schemas.microsoft.com/office/powerpoint/2010/main" val="34927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14</a:t>
            </a:fld>
            <a:endParaRPr lang="en-US"/>
          </a:p>
        </p:txBody>
      </p:sp>
    </p:spTree>
    <p:extLst>
      <p:ext uri="{BB962C8B-B14F-4D97-AF65-F5344CB8AC3E}">
        <p14:creationId xmlns:p14="http://schemas.microsoft.com/office/powerpoint/2010/main" val="1492079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To print all elements on the driver, one can use the collect() method to first bring the RDD to the driver node </a:t>
            </a:r>
            <a:endParaRPr lang="en-US" dirty="0"/>
          </a:p>
        </p:txBody>
      </p:sp>
      <p:sp>
        <p:nvSpPr>
          <p:cNvPr id="4" name="Slide Number Placeholder 3"/>
          <p:cNvSpPr>
            <a:spLocks noGrp="1"/>
          </p:cNvSpPr>
          <p:nvPr>
            <p:ph type="sldNum" sz="quarter" idx="10"/>
          </p:nvPr>
        </p:nvSpPr>
        <p:spPr/>
        <p:txBody>
          <a:bodyPr/>
          <a:lstStyle/>
          <a:p>
            <a:fld id="{318F7906-DF21-7544-95B9-46EA72ACCB8F}" type="slidenum">
              <a:rPr lang="en-US" smtClean="0"/>
              <a:t>15</a:t>
            </a:fld>
            <a:endParaRPr lang="en-US"/>
          </a:p>
        </p:txBody>
      </p:sp>
    </p:spTree>
    <p:extLst>
      <p:ext uri="{BB962C8B-B14F-4D97-AF65-F5344CB8AC3E}">
        <p14:creationId xmlns:p14="http://schemas.microsoft.com/office/powerpoint/2010/main" val="903517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16</a:t>
            </a:fld>
            <a:endParaRPr lang="en-US"/>
          </a:p>
        </p:txBody>
      </p:sp>
    </p:spTree>
    <p:extLst>
      <p:ext uri="{BB962C8B-B14F-4D97-AF65-F5344CB8AC3E}">
        <p14:creationId xmlns:p14="http://schemas.microsoft.com/office/powerpoint/2010/main" val="1365269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17</a:t>
            </a:fld>
            <a:endParaRPr lang="en-US"/>
          </a:p>
        </p:txBody>
      </p:sp>
    </p:spTree>
    <p:extLst>
      <p:ext uri="{BB962C8B-B14F-4D97-AF65-F5344CB8AC3E}">
        <p14:creationId xmlns:p14="http://schemas.microsoft.com/office/powerpoint/2010/main" val="364731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18</a:t>
            </a:fld>
            <a:endParaRPr lang="en-US"/>
          </a:p>
        </p:txBody>
      </p:sp>
    </p:spTree>
    <p:extLst>
      <p:ext uri="{BB962C8B-B14F-4D97-AF65-F5344CB8AC3E}">
        <p14:creationId xmlns:p14="http://schemas.microsoft.com/office/powerpoint/2010/main" val="1533836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19</a:t>
            </a:fld>
            <a:endParaRPr lang="en-US"/>
          </a:p>
        </p:txBody>
      </p:sp>
    </p:spTree>
    <p:extLst>
      <p:ext uri="{BB962C8B-B14F-4D97-AF65-F5344CB8AC3E}">
        <p14:creationId xmlns:p14="http://schemas.microsoft.com/office/powerpoint/2010/main" val="3024966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20</a:t>
            </a:fld>
            <a:endParaRPr lang="en-US"/>
          </a:p>
        </p:txBody>
      </p:sp>
    </p:spTree>
    <p:extLst>
      <p:ext uri="{BB962C8B-B14F-4D97-AF65-F5344CB8AC3E}">
        <p14:creationId xmlns:p14="http://schemas.microsoft.com/office/powerpoint/2010/main" val="85336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8F7906-DF21-7544-95B9-46EA72ACCB8F}" type="slidenum">
              <a:rPr lang="en-US" smtClean="0"/>
              <a:t>3</a:t>
            </a:fld>
            <a:endParaRPr lang="en-US"/>
          </a:p>
        </p:txBody>
      </p:sp>
    </p:spTree>
    <p:extLst>
      <p:ext uri="{BB962C8B-B14F-4D97-AF65-F5344CB8AC3E}">
        <p14:creationId xmlns:p14="http://schemas.microsoft.com/office/powerpoint/2010/main" val="2602438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21</a:t>
            </a:fld>
            <a:endParaRPr lang="en-US"/>
          </a:p>
        </p:txBody>
      </p:sp>
    </p:spTree>
    <p:extLst>
      <p:ext uri="{BB962C8B-B14F-4D97-AF65-F5344CB8AC3E}">
        <p14:creationId xmlns:p14="http://schemas.microsoft.com/office/powerpoint/2010/main" val="273797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22</a:t>
            </a:fld>
            <a:endParaRPr lang="en-US"/>
          </a:p>
        </p:txBody>
      </p:sp>
    </p:spTree>
    <p:extLst>
      <p:ext uri="{BB962C8B-B14F-4D97-AF65-F5344CB8AC3E}">
        <p14:creationId xmlns:p14="http://schemas.microsoft.com/office/powerpoint/2010/main" val="3149771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23</a:t>
            </a:fld>
            <a:endParaRPr lang="en-US"/>
          </a:p>
        </p:txBody>
      </p:sp>
    </p:spTree>
    <p:extLst>
      <p:ext uri="{BB962C8B-B14F-4D97-AF65-F5344CB8AC3E}">
        <p14:creationId xmlns:p14="http://schemas.microsoft.com/office/powerpoint/2010/main" val="2322226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a:t>
            </a:r>
            <a:r>
              <a:rPr lang="en-US" sz="1200" b="0" i="0" kern="1200" dirty="0">
                <a:solidFill>
                  <a:schemeClr val="tx1"/>
                </a:solidFill>
                <a:effectLst/>
                <a:latin typeface="+mn-lt"/>
                <a:ea typeface="+mn-ea"/>
                <a:cs typeface="+mn-cs"/>
              </a:rPr>
              <a:t> must pull the entire dataset down into a single location because it is reducing to one final value. </a:t>
            </a:r>
            <a:r>
              <a:rPr lang="en-US" dirty="0" err="1"/>
              <a:t>reduceByKey</a:t>
            </a:r>
            <a:r>
              <a:rPr lang="en-US" sz="1200" b="0" i="0" kern="1200" dirty="0">
                <a:solidFill>
                  <a:schemeClr val="tx1"/>
                </a:solidFill>
                <a:effectLst/>
                <a:latin typeface="+mn-lt"/>
                <a:ea typeface="+mn-ea"/>
                <a:cs typeface="+mn-cs"/>
              </a:rPr>
              <a:t> on the other hand is one value for each key. </a:t>
            </a:r>
            <a:endParaRPr lang="en-US" dirty="0"/>
          </a:p>
        </p:txBody>
      </p:sp>
      <p:sp>
        <p:nvSpPr>
          <p:cNvPr id="4" name="Slide Number Placeholder 3"/>
          <p:cNvSpPr>
            <a:spLocks noGrp="1"/>
          </p:cNvSpPr>
          <p:nvPr>
            <p:ph type="sldNum" sz="quarter" idx="10"/>
          </p:nvPr>
        </p:nvSpPr>
        <p:spPr/>
        <p:txBody>
          <a:bodyPr/>
          <a:lstStyle/>
          <a:p>
            <a:fld id="{318F7906-DF21-7544-95B9-46EA72ACCB8F}" type="slidenum">
              <a:rPr lang="en-US" smtClean="0"/>
              <a:t>24</a:t>
            </a:fld>
            <a:endParaRPr lang="en-US"/>
          </a:p>
        </p:txBody>
      </p:sp>
    </p:spTree>
    <p:extLst>
      <p:ext uri="{BB962C8B-B14F-4D97-AF65-F5344CB8AC3E}">
        <p14:creationId xmlns:p14="http://schemas.microsoft.com/office/powerpoint/2010/main" val="2312842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25</a:t>
            </a:fld>
            <a:endParaRPr lang="en-US"/>
          </a:p>
        </p:txBody>
      </p:sp>
    </p:spTree>
    <p:extLst>
      <p:ext uri="{BB962C8B-B14F-4D97-AF65-F5344CB8AC3E}">
        <p14:creationId xmlns:p14="http://schemas.microsoft.com/office/powerpoint/2010/main" val="647321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26</a:t>
            </a:fld>
            <a:endParaRPr lang="en-US"/>
          </a:p>
        </p:txBody>
      </p:sp>
    </p:spTree>
    <p:extLst>
      <p:ext uri="{BB962C8B-B14F-4D97-AF65-F5344CB8AC3E}">
        <p14:creationId xmlns:p14="http://schemas.microsoft.com/office/powerpoint/2010/main" val="187580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27</a:t>
            </a:fld>
            <a:endParaRPr lang="en-US"/>
          </a:p>
        </p:txBody>
      </p:sp>
    </p:spTree>
    <p:extLst>
      <p:ext uri="{BB962C8B-B14F-4D97-AF65-F5344CB8AC3E}">
        <p14:creationId xmlns:p14="http://schemas.microsoft.com/office/powerpoint/2010/main" val="2631752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28</a:t>
            </a:fld>
            <a:endParaRPr lang="en-US"/>
          </a:p>
        </p:txBody>
      </p:sp>
    </p:spTree>
    <p:extLst>
      <p:ext uri="{BB962C8B-B14F-4D97-AF65-F5344CB8AC3E}">
        <p14:creationId xmlns:p14="http://schemas.microsoft.com/office/powerpoint/2010/main" val="2128258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7906-DF21-7544-95B9-46EA72ACCB8F}" type="slidenum">
              <a:rPr lang="en-US" smtClean="0"/>
              <a:t>30</a:t>
            </a:fld>
            <a:endParaRPr lang="en-US"/>
          </a:p>
        </p:txBody>
      </p:sp>
    </p:spTree>
    <p:extLst>
      <p:ext uri="{BB962C8B-B14F-4D97-AF65-F5344CB8AC3E}">
        <p14:creationId xmlns:p14="http://schemas.microsoft.com/office/powerpoint/2010/main" val="3958559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F7906-DF21-7544-95B9-46EA72ACCB8F}" type="slidenum">
              <a:rPr lang="en-US" smtClean="0"/>
              <a:t>32</a:t>
            </a:fld>
            <a:endParaRPr lang="en-US"/>
          </a:p>
        </p:txBody>
      </p:sp>
    </p:spTree>
    <p:extLst>
      <p:ext uri="{BB962C8B-B14F-4D97-AF65-F5344CB8AC3E}">
        <p14:creationId xmlns:p14="http://schemas.microsoft.com/office/powerpoint/2010/main" val="245412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4</a:t>
            </a:fld>
            <a:endParaRPr lang="en-US"/>
          </a:p>
        </p:txBody>
      </p:sp>
    </p:spTree>
    <p:extLst>
      <p:ext uri="{BB962C8B-B14F-4D97-AF65-F5344CB8AC3E}">
        <p14:creationId xmlns:p14="http://schemas.microsoft.com/office/powerpoint/2010/main" val="70503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33</a:t>
            </a:fld>
            <a:endParaRPr lang="en-US"/>
          </a:p>
        </p:txBody>
      </p:sp>
    </p:spTree>
    <p:extLst>
      <p:ext uri="{BB962C8B-B14F-4D97-AF65-F5344CB8AC3E}">
        <p14:creationId xmlns:p14="http://schemas.microsoft.com/office/powerpoint/2010/main" val="1726709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34</a:t>
            </a:fld>
            <a:endParaRPr lang="en-US"/>
          </a:p>
        </p:txBody>
      </p:sp>
    </p:spTree>
    <p:extLst>
      <p:ext uri="{BB962C8B-B14F-4D97-AF65-F5344CB8AC3E}">
        <p14:creationId xmlns:p14="http://schemas.microsoft.com/office/powerpoint/2010/main" val="2074824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42</a:t>
            </a:fld>
            <a:endParaRPr lang="en-US"/>
          </a:p>
        </p:txBody>
      </p:sp>
    </p:spTree>
    <p:extLst>
      <p:ext uri="{BB962C8B-B14F-4D97-AF65-F5344CB8AC3E}">
        <p14:creationId xmlns:p14="http://schemas.microsoft.com/office/powerpoint/2010/main" val="2613425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2B1A5B-A681-48C9-99EE-371D1AA221B0}" type="slidenum">
              <a:rPr lang="en-US" smtClean="0"/>
              <a:pPr/>
              <a:t>46</a:t>
            </a:fld>
            <a:endParaRPr lang="en-US"/>
          </a:p>
        </p:txBody>
      </p:sp>
    </p:spTree>
    <p:extLst>
      <p:ext uri="{BB962C8B-B14F-4D97-AF65-F5344CB8AC3E}">
        <p14:creationId xmlns:p14="http://schemas.microsoft.com/office/powerpoint/2010/main" val="71775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2B1A5B-A681-48C9-99EE-371D1AA221B0}" type="slidenum">
              <a:rPr lang="en-US" smtClean="0"/>
              <a:pPr/>
              <a:t>48</a:t>
            </a:fld>
            <a:endParaRPr lang="en-US"/>
          </a:p>
        </p:txBody>
      </p:sp>
    </p:spTree>
    <p:extLst>
      <p:ext uri="{BB962C8B-B14F-4D97-AF65-F5344CB8AC3E}">
        <p14:creationId xmlns:p14="http://schemas.microsoft.com/office/powerpoint/2010/main" val="2742850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52</a:t>
            </a:fld>
            <a:endParaRPr lang="en-US"/>
          </a:p>
        </p:txBody>
      </p:sp>
    </p:spTree>
    <p:extLst>
      <p:ext uri="{BB962C8B-B14F-4D97-AF65-F5344CB8AC3E}">
        <p14:creationId xmlns:p14="http://schemas.microsoft.com/office/powerpoint/2010/main" val="29063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Apache Spark Core</a:t>
            </a:r>
          </a:p>
          <a:p>
            <a:r>
              <a:rPr lang="en-US" sz="1200" kern="1200" dirty="0">
                <a:solidFill>
                  <a:schemeClr val="tx1"/>
                </a:solidFill>
                <a:latin typeface="+mn-lt"/>
                <a:ea typeface="+mn-ea"/>
                <a:cs typeface="+mn-cs"/>
              </a:rPr>
              <a:t>Spark Core is the underlying general execution engine for spark platform that all other functionality is built upon. It provides In-Memory computing and referencing datasets in external storage systems.</a:t>
            </a:r>
          </a:p>
          <a:p>
            <a:r>
              <a:rPr lang="en-US" sz="1200" kern="1200" dirty="0">
                <a:solidFill>
                  <a:schemeClr val="tx1"/>
                </a:solidFill>
                <a:latin typeface="+mn-lt"/>
                <a:ea typeface="+mn-ea"/>
                <a:cs typeface="+mn-cs"/>
              </a:rPr>
              <a:t>Spark SQL</a:t>
            </a:r>
          </a:p>
          <a:p>
            <a:r>
              <a:rPr lang="en-US" sz="1200" kern="1200" dirty="0">
                <a:solidFill>
                  <a:schemeClr val="tx1"/>
                </a:solidFill>
                <a:latin typeface="+mn-lt"/>
                <a:ea typeface="+mn-ea"/>
                <a:cs typeface="+mn-cs"/>
              </a:rPr>
              <a:t>Spark SQL is a component on top of Spark Core that introduces a new data abstraction called </a:t>
            </a:r>
            <a:r>
              <a:rPr lang="en-US" sz="1200" kern="1200" dirty="0" err="1">
                <a:solidFill>
                  <a:schemeClr val="tx1"/>
                </a:solidFill>
                <a:latin typeface="+mn-lt"/>
                <a:ea typeface="+mn-ea"/>
                <a:cs typeface="+mn-cs"/>
              </a:rPr>
              <a:t>SchemaRDD</a:t>
            </a:r>
            <a:r>
              <a:rPr lang="en-US" sz="1200" kern="1200" dirty="0">
                <a:solidFill>
                  <a:schemeClr val="tx1"/>
                </a:solidFill>
                <a:latin typeface="+mn-lt"/>
                <a:ea typeface="+mn-ea"/>
                <a:cs typeface="+mn-cs"/>
              </a:rPr>
              <a:t>, which provides support for structured and semi-structured data.</a:t>
            </a:r>
          </a:p>
          <a:p>
            <a:r>
              <a:rPr lang="en-US" sz="1200" kern="1200" dirty="0">
                <a:solidFill>
                  <a:schemeClr val="tx1"/>
                </a:solidFill>
                <a:latin typeface="+mn-lt"/>
                <a:ea typeface="+mn-ea"/>
                <a:cs typeface="+mn-cs"/>
              </a:rPr>
              <a:t>Spark Streaming</a:t>
            </a:r>
          </a:p>
          <a:p>
            <a:r>
              <a:rPr lang="en-US" sz="1200" kern="1200" dirty="0">
                <a:solidFill>
                  <a:schemeClr val="tx1"/>
                </a:solidFill>
                <a:latin typeface="+mn-lt"/>
                <a:ea typeface="+mn-ea"/>
                <a:cs typeface="+mn-cs"/>
              </a:rPr>
              <a:t>Spark Streaming leverages Spark Core's fast scheduling capability to perform streaming analytics. It ingests data in mini-batches and performs RDD (Resilient Distributed Datasets) transformations on those mini-batches of data.</a:t>
            </a:r>
          </a:p>
          <a:p>
            <a:r>
              <a:rPr lang="en-US" sz="1200" kern="1200" dirty="0" err="1">
                <a:solidFill>
                  <a:schemeClr val="tx1"/>
                </a:solidFill>
                <a:latin typeface="+mn-lt"/>
                <a:ea typeface="+mn-ea"/>
                <a:cs typeface="+mn-cs"/>
              </a:rPr>
              <a:t>MLlib</a:t>
            </a:r>
            <a:r>
              <a:rPr lang="en-US" sz="1200" kern="1200" dirty="0">
                <a:solidFill>
                  <a:schemeClr val="tx1"/>
                </a:solidFill>
                <a:latin typeface="+mn-lt"/>
                <a:ea typeface="+mn-ea"/>
                <a:cs typeface="+mn-cs"/>
              </a:rPr>
              <a:t> (Machine Learning Library)</a:t>
            </a:r>
          </a:p>
          <a:p>
            <a:r>
              <a:rPr lang="en-US" sz="1200" kern="1200" dirty="0" err="1">
                <a:solidFill>
                  <a:schemeClr val="tx1"/>
                </a:solidFill>
                <a:latin typeface="+mn-lt"/>
                <a:ea typeface="+mn-ea"/>
                <a:cs typeface="+mn-cs"/>
              </a:rPr>
              <a:t>MLlib</a:t>
            </a:r>
            <a:r>
              <a:rPr lang="en-US" sz="1200" kern="1200" dirty="0">
                <a:solidFill>
                  <a:schemeClr val="tx1"/>
                </a:solidFill>
                <a:latin typeface="+mn-lt"/>
                <a:ea typeface="+mn-ea"/>
                <a:cs typeface="+mn-cs"/>
              </a:rPr>
              <a:t> is a distributed machine learning framework above Spark because of the distributed memory-based Spark architecture. It is, according to benchmarks, done by the </a:t>
            </a:r>
            <a:r>
              <a:rPr lang="en-US" sz="1200" kern="1200" dirty="0" err="1">
                <a:solidFill>
                  <a:schemeClr val="tx1"/>
                </a:solidFill>
                <a:latin typeface="+mn-lt"/>
                <a:ea typeface="+mn-ea"/>
                <a:cs typeface="+mn-cs"/>
              </a:rPr>
              <a:t>MLlib</a:t>
            </a:r>
            <a:r>
              <a:rPr lang="en-US" sz="1200" kern="1200" dirty="0">
                <a:solidFill>
                  <a:schemeClr val="tx1"/>
                </a:solidFill>
                <a:latin typeface="+mn-lt"/>
                <a:ea typeface="+mn-ea"/>
                <a:cs typeface="+mn-cs"/>
              </a:rPr>
              <a:t> developers against the Alternating Least Squares (ALS) implementations. Spark </a:t>
            </a:r>
            <a:r>
              <a:rPr lang="en-US" sz="1200" kern="1200" dirty="0" err="1">
                <a:solidFill>
                  <a:schemeClr val="tx1"/>
                </a:solidFill>
                <a:latin typeface="+mn-lt"/>
                <a:ea typeface="+mn-ea"/>
                <a:cs typeface="+mn-cs"/>
              </a:rPr>
              <a:t>MLlib</a:t>
            </a:r>
            <a:r>
              <a:rPr lang="en-US" sz="1200" kern="1200" dirty="0">
                <a:solidFill>
                  <a:schemeClr val="tx1"/>
                </a:solidFill>
                <a:latin typeface="+mn-lt"/>
                <a:ea typeface="+mn-ea"/>
                <a:cs typeface="+mn-cs"/>
              </a:rPr>
              <a:t> is nine times as fast as the </a:t>
            </a:r>
            <a:r>
              <a:rPr lang="en-US" sz="1200" kern="1200" dirty="0" err="1">
                <a:solidFill>
                  <a:schemeClr val="tx1"/>
                </a:solidFill>
                <a:latin typeface="+mn-lt"/>
                <a:ea typeface="+mn-ea"/>
                <a:cs typeface="+mn-cs"/>
              </a:rPr>
              <a:t>Hadoop</a:t>
            </a:r>
            <a:r>
              <a:rPr lang="en-US" sz="1200" kern="1200" dirty="0">
                <a:solidFill>
                  <a:schemeClr val="tx1"/>
                </a:solidFill>
                <a:latin typeface="+mn-lt"/>
                <a:ea typeface="+mn-ea"/>
                <a:cs typeface="+mn-cs"/>
              </a:rPr>
              <a:t> disk-based version of </a:t>
            </a:r>
            <a:r>
              <a:rPr lang="en-US" sz="1200" b="1" kern="1200" dirty="0">
                <a:solidFill>
                  <a:schemeClr val="tx1"/>
                </a:solidFill>
                <a:latin typeface="+mn-lt"/>
                <a:ea typeface="+mn-ea"/>
                <a:cs typeface="+mn-cs"/>
              </a:rPr>
              <a:t>Apache Mahout</a:t>
            </a:r>
            <a:r>
              <a:rPr lang="en-US" sz="1200" b="0" kern="1200" dirty="0">
                <a:solidFill>
                  <a:schemeClr val="tx1"/>
                </a:solidFill>
                <a:latin typeface="+mn-lt"/>
                <a:ea typeface="+mn-ea"/>
                <a:cs typeface="+mn-cs"/>
              </a:rPr>
              <a:t> (before Mahout gained a Spark interface).</a:t>
            </a:r>
          </a:p>
          <a:p>
            <a:r>
              <a:rPr lang="en-US" sz="1200" b="0" kern="1200" dirty="0" err="1">
                <a:solidFill>
                  <a:schemeClr val="tx1"/>
                </a:solidFill>
                <a:latin typeface="+mn-lt"/>
                <a:ea typeface="+mn-ea"/>
                <a:cs typeface="+mn-cs"/>
              </a:rPr>
              <a:t>GraphX</a:t>
            </a:r>
            <a:endParaRPr lang="en-US" sz="1200" b="0" kern="1200" dirty="0">
              <a:solidFill>
                <a:schemeClr val="tx1"/>
              </a:solidFill>
              <a:latin typeface="+mn-lt"/>
              <a:ea typeface="+mn-ea"/>
              <a:cs typeface="+mn-cs"/>
            </a:endParaRPr>
          </a:p>
          <a:p>
            <a:r>
              <a:rPr lang="en-US" sz="1200" b="0" kern="1200" dirty="0" err="1">
                <a:solidFill>
                  <a:schemeClr val="tx1"/>
                </a:solidFill>
                <a:latin typeface="+mn-lt"/>
                <a:ea typeface="+mn-ea"/>
                <a:cs typeface="+mn-cs"/>
              </a:rPr>
              <a:t>GraphX</a:t>
            </a:r>
            <a:r>
              <a:rPr lang="en-US" sz="1200" b="0" kern="1200" dirty="0">
                <a:solidFill>
                  <a:schemeClr val="tx1"/>
                </a:solidFill>
                <a:latin typeface="+mn-lt"/>
                <a:ea typeface="+mn-ea"/>
                <a:cs typeface="+mn-cs"/>
              </a:rPr>
              <a:t> is a distributed graph-processing framework on top of Spark. It provides an API for expressing graph computation that can model the user-defined graphs by using </a:t>
            </a:r>
            <a:r>
              <a:rPr lang="en-US" sz="1200" b="0" kern="1200" dirty="0" err="1">
                <a:solidFill>
                  <a:schemeClr val="tx1"/>
                </a:solidFill>
                <a:latin typeface="+mn-lt"/>
                <a:ea typeface="+mn-ea"/>
                <a:cs typeface="+mn-cs"/>
              </a:rPr>
              <a:t>Pregel</a:t>
            </a:r>
            <a:r>
              <a:rPr lang="en-US" sz="1200" b="0" kern="1200" dirty="0">
                <a:solidFill>
                  <a:schemeClr val="tx1"/>
                </a:solidFill>
                <a:latin typeface="+mn-lt"/>
                <a:ea typeface="+mn-ea"/>
                <a:cs typeface="+mn-cs"/>
              </a:rPr>
              <a:t> abstraction API. It also provides an optimized runtime for this abstraction.</a:t>
            </a:r>
            <a:endParaRPr lang="en-US" dirty="0"/>
          </a:p>
        </p:txBody>
      </p:sp>
      <p:sp>
        <p:nvSpPr>
          <p:cNvPr id="4" name="Slide Number Placeholder 3"/>
          <p:cNvSpPr>
            <a:spLocks noGrp="1"/>
          </p:cNvSpPr>
          <p:nvPr>
            <p:ph type="sldNum" sz="quarter" idx="10"/>
          </p:nvPr>
        </p:nvSpPr>
        <p:spPr/>
        <p:txBody>
          <a:bodyPr/>
          <a:lstStyle/>
          <a:p>
            <a:fld id="{318F7906-DF21-7544-95B9-46EA72ACCB8F}" type="slidenum">
              <a:rPr lang="en-US" smtClean="0"/>
              <a:t>5</a:t>
            </a:fld>
            <a:endParaRPr lang="en-US"/>
          </a:p>
        </p:txBody>
      </p:sp>
    </p:spTree>
    <p:extLst>
      <p:ext uri="{BB962C8B-B14F-4D97-AF65-F5344CB8AC3E}">
        <p14:creationId xmlns:p14="http://schemas.microsoft.com/office/powerpoint/2010/main" val="1793928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6</a:t>
            </a:fld>
            <a:endParaRPr lang="en-US"/>
          </a:p>
        </p:txBody>
      </p:sp>
    </p:spTree>
    <p:extLst>
      <p:ext uri="{BB962C8B-B14F-4D97-AF65-F5344CB8AC3E}">
        <p14:creationId xmlns:p14="http://schemas.microsoft.com/office/powerpoint/2010/main" val="35392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7</a:t>
            </a:fld>
            <a:endParaRPr lang="en-US"/>
          </a:p>
        </p:txBody>
      </p:sp>
    </p:spTree>
    <p:extLst>
      <p:ext uri="{BB962C8B-B14F-4D97-AF65-F5344CB8AC3E}">
        <p14:creationId xmlns:p14="http://schemas.microsoft.com/office/powerpoint/2010/main" val="3633739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Broadcast variables</a:t>
            </a:r>
            <a:r>
              <a:rPr lang="en-US" sz="1200" b="0" kern="1200" dirty="0">
                <a:solidFill>
                  <a:schemeClr val="tx1"/>
                </a:solidFill>
                <a:latin typeface="+mn-lt"/>
                <a:ea typeface="+mn-ea"/>
                <a:cs typeface="+mn-cs"/>
              </a:rPr>
              <a:t> − used to efficiently, distribute large values.</a:t>
            </a:r>
          </a:p>
          <a:p>
            <a:r>
              <a:rPr lang="en-US" sz="1200" b="1" kern="1200" dirty="0">
                <a:solidFill>
                  <a:schemeClr val="tx1"/>
                </a:solidFill>
                <a:latin typeface="+mn-lt"/>
                <a:ea typeface="+mn-ea"/>
                <a:cs typeface="+mn-cs"/>
              </a:rPr>
              <a:t>Accumulators</a:t>
            </a:r>
            <a:r>
              <a:rPr lang="en-US" sz="1200" b="0" kern="1200" dirty="0">
                <a:solidFill>
                  <a:schemeClr val="tx1"/>
                </a:solidFill>
                <a:latin typeface="+mn-lt"/>
                <a:ea typeface="+mn-ea"/>
                <a:cs typeface="+mn-cs"/>
              </a:rPr>
              <a:t> − used to aggregate the information of particular collection.</a:t>
            </a:r>
          </a:p>
          <a:p>
            <a:endParaRPr lang="en-US" sz="1200" b="0" kern="1200" dirty="0">
              <a:solidFill>
                <a:schemeClr val="tx1"/>
              </a:solidFill>
              <a:latin typeface="+mn-lt"/>
              <a:ea typeface="+mn-ea"/>
              <a:cs typeface="+mn-cs"/>
            </a:endParaRPr>
          </a:p>
          <a:p>
            <a:r>
              <a:rPr lang="en-US" sz="1200" kern="1200" dirty="0">
                <a:solidFill>
                  <a:schemeClr val="tx1"/>
                </a:solidFill>
                <a:latin typeface="+mn-lt"/>
                <a:ea typeface="+mn-ea"/>
                <a:cs typeface="+mn-cs"/>
              </a:rPr>
              <a:t>Broadcast variables allow the programmer to keep a read-only variable cached on each machine rather than shipping a copy of it with tasks. They can be used, for example, to give every node, a copy of a large input dataset, in an efficient manner. Spark also attempts to distribute broadcast variables using efficient broadcast algorithms to reduce communication cost.</a:t>
            </a:r>
          </a:p>
          <a:p>
            <a:r>
              <a:rPr lang="en-US" sz="1200" kern="1200" dirty="0">
                <a:solidFill>
                  <a:schemeClr val="tx1"/>
                </a:solidFill>
                <a:latin typeface="+mn-lt"/>
                <a:ea typeface="+mn-ea"/>
                <a:cs typeface="+mn-cs"/>
              </a:rPr>
              <a:t>Spark actions are executed through a set of stages, separated by distributed “shuffle” operations. Spark automatically broadcasts the common data needed by tasks within each stage.</a:t>
            </a:r>
          </a:p>
          <a:p>
            <a:r>
              <a:rPr lang="en-US" sz="1200" kern="1200" dirty="0">
                <a:solidFill>
                  <a:schemeClr val="tx1"/>
                </a:solidFill>
                <a:latin typeface="+mn-lt"/>
                <a:ea typeface="+mn-ea"/>
                <a:cs typeface="+mn-cs"/>
              </a:rPr>
              <a:t>The data broadcasted this way is cached in serialized form and is </a:t>
            </a:r>
            <a:r>
              <a:rPr lang="en-US" sz="1200" kern="1200" dirty="0" err="1">
                <a:solidFill>
                  <a:schemeClr val="tx1"/>
                </a:solidFill>
                <a:latin typeface="+mn-lt"/>
                <a:ea typeface="+mn-ea"/>
                <a:cs typeface="+mn-cs"/>
              </a:rPr>
              <a:t>deserialized</a:t>
            </a:r>
            <a:r>
              <a:rPr lang="en-US" sz="1200" kern="1200" dirty="0">
                <a:solidFill>
                  <a:schemeClr val="tx1"/>
                </a:solidFill>
                <a:latin typeface="+mn-lt"/>
                <a:ea typeface="+mn-ea"/>
                <a:cs typeface="+mn-cs"/>
              </a:rPr>
              <a:t> before running each task. This means that explicitly creating broadcast variables, is only useful when tasks across multiple stages need the same data or when caching the data in </a:t>
            </a:r>
            <a:r>
              <a:rPr lang="en-US" sz="1200" kern="1200" dirty="0" err="1">
                <a:solidFill>
                  <a:schemeClr val="tx1"/>
                </a:solidFill>
                <a:latin typeface="+mn-lt"/>
                <a:ea typeface="+mn-ea"/>
                <a:cs typeface="+mn-cs"/>
              </a:rPr>
              <a:t>deserialized</a:t>
            </a:r>
            <a:r>
              <a:rPr lang="en-US" sz="1200" kern="1200" dirty="0">
                <a:solidFill>
                  <a:schemeClr val="tx1"/>
                </a:solidFill>
                <a:latin typeface="+mn-lt"/>
                <a:ea typeface="+mn-ea"/>
                <a:cs typeface="+mn-cs"/>
              </a:rPr>
              <a:t> form is important.</a:t>
            </a:r>
          </a:p>
          <a:p>
            <a:r>
              <a:rPr lang="en-US" sz="1200" kern="1200" dirty="0">
                <a:solidFill>
                  <a:schemeClr val="tx1"/>
                </a:solidFill>
                <a:latin typeface="+mn-lt"/>
                <a:ea typeface="+mn-ea"/>
                <a:cs typeface="+mn-cs"/>
              </a:rPr>
              <a:t>Broadcast variables are created from a variable </a:t>
            </a:r>
            <a:r>
              <a:rPr lang="en-US" sz="1200" b="1" kern="1200" dirty="0">
                <a:solidFill>
                  <a:schemeClr val="tx1"/>
                </a:solidFill>
                <a:latin typeface="+mn-lt"/>
                <a:ea typeface="+mn-ea"/>
                <a:cs typeface="+mn-cs"/>
              </a:rPr>
              <a:t>v</a:t>
            </a:r>
            <a:r>
              <a:rPr lang="en-US" sz="1200" b="0" kern="1200" dirty="0">
                <a:solidFill>
                  <a:schemeClr val="tx1"/>
                </a:solidFill>
                <a:latin typeface="+mn-lt"/>
                <a:ea typeface="+mn-ea"/>
                <a:cs typeface="+mn-cs"/>
              </a:rPr>
              <a:t> by calling </a:t>
            </a:r>
            <a:r>
              <a:rPr lang="en-US" sz="1200" b="1" kern="1200" dirty="0" err="1">
                <a:solidFill>
                  <a:schemeClr val="tx1"/>
                </a:solidFill>
                <a:latin typeface="+mn-lt"/>
                <a:ea typeface="+mn-ea"/>
                <a:cs typeface="+mn-cs"/>
              </a:rPr>
              <a:t>SparkContext.broadcast</a:t>
            </a:r>
            <a:r>
              <a:rPr lang="en-US" sz="1200" b="1" kern="1200" dirty="0">
                <a:solidFill>
                  <a:schemeClr val="tx1"/>
                </a:solidFill>
                <a:latin typeface="+mn-lt"/>
                <a:ea typeface="+mn-ea"/>
                <a:cs typeface="+mn-cs"/>
              </a:rPr>
              <a:t>(v)</a:t>
            </a:r>
            <a:r>
              <a:rPr lang="en-US" sz="1200" b="0" kern="1200" dirty="0">
                <a:solidFill>
                  <a:schemeClr val="tx1"/>
                </a:solidFill>
                <a:latin typeface="+mn-lt"/>
                <a:ea typeface="+mn-ea"/>
                <a:cs typeface="+mn-cs"/>
              </a:rPr>
              <a:t>. The broadcast variable is a wrapper around </a:t>
            </a:r>
            <a:r>
              <a:rPr lang="en-US" sz="1200" b="1" kern="1200" dirty="0">
                <a:solidFill>
                  <a:schemeClr val="tx1"/>
                </a:solidFill>
                <a:latin typeface="+mn-lt"/>
                <a:ea typeface="+mn-ea"/>
                <a:cs typeface="+mn-cs"/>
              </a:rPr>
              <a:t>v</a:t>
            </a:r>
            <a:r>
              <a:rPr lang="en-US" sz="1200" b="0" kern="1200" dirty="0">
                <a:solidFill>
                  <a:schemeClr val="tx1"/>
                </a:solidFill>
                <a:latin typeface="+mn-lt"/>
                <a:ea typeface="+mn-ea"/>
                <a:cs typeface="+mn-cs"/>
              </a:rPr>
              <a:t>, and its value can be accessed by calling the </a:t>
            </a:r>
            <a:r>
              <a:rPr lang="en-US" sz="1200" b="1" kern="1200" dirty="0">
                <a:solidFill>
                  <a:schemeClr val="tx1"/>
                </a:solidFill>
                <a:latin typeface="+mn-lt"/>
                <a:ea typeface="+mn-ea"/>
                <a:cs typeface="+mn-cs"/>
              </a:rPr>
              <a:t>value</a:t>
            </a:r>
            <a:r>
              <a:rPr lang="en-US" sz="1200" b="0" kern="1200" dirty="0">
                <a:solidFill>
                  <a:schemeClr val="tx1"/>
                </a:solidFill>
                <a:latin typeface="+mn-lt"/>
                <a:ea typeface="+mn-ea"/>
                <a:cs typeface="+mn-cs"/>
              </a:rPr>
              <a:t> method. The code given below shows this −</a:t>
            </a:r>
          </a:p>
          <a:p>
            <a:r>
              <a:rPr lang="en-US" sz="1200" b="0" kern="1200" dirty="0" err="1">
                <a:solidFill>
                  <a:schemeClr val="tx1"/>
                </a:solidFill>
                <a:latin typeface="+mn-lt"/>
                <a:ea typeface="+mn-ea"/>
                <a:cs typeface="+mn-cs"/>
              </a:rPr>
              <a:t>scala</a:t>
            </a:r>
            <a:r>
              <a:rPr lang="en-US" sz="1200" b="0" kern="1200" dirty="0">
                <a:solidFill>
                  <a:schemeClr val="tx1"/>
                </a:solidFill>
                <a:latin typeface="+mn-lt"/>
                <a:ea typeface="+mn-ea"/>
                <a:cs typeface="+mn-cs"/>
              </a:rPr>
              <a:t>&gt; </a:t>
            </a:r>
            <a:r>
              <a:rPr lang="en-US" sz="1200" b="0" kern="1200" dirty="0" err="1">
                <a:solidFill>
                  <a:schemeClr val="tx1"/>
                </a:solidFill>
                <a:latin typeface="+mn-lt"/>
                <a:ea typeface="+mn-ea"/>
                <a:cs typeface="+mn-cs"/>
              </a:rPr>
              <a:t>val</a:t>
            </a:r>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broadcastVar</a:t>
            </a:r>
            <a:r>
              <a:rPr lang="en-US" sz="1200" b="0" kern="1200" dirty="0">
                <a:solidFill>
                  <a:schemeClr val="tx1"/>
                </a:solidFill>
                <a:latin typeface="+mn-lt"/>
                <a:ea typeface="+mn-ea"/>
                <a:cs typeface="+mn-cs"/>
              </a:rPr>
              <a:t> = </a:t>
            </a:r>
            <a:r>
              <a:rPr lang="en-US" sz="1200" b="0" kern="1200" dirty="0" err="1">
                <a:solidFill>
                  <a:schemeClr val="tx1"/>
                </a:solidFill>
                <a:latin typeface="+mn-lt"/>
                <a:ea typeface="+mn-ea"/>
                <a:cs typeface="+mn-cs"/>
              </a:rPr>
              <a:t>sc.broadcast</a:t>
            </a:r>
            <a:r>
              <a:rPr lang="en-US" sz="1200" b="0" kern="1200" dirty="0">
                <a:solidFill>
                  <a:schemeClr val="tx1"/>
                </a:solidFill>
                <a:latin typeface="+mn-lt"/>
                <a:ea typeface="+mn-ea"/>
                <a:cs typeface="+mn-cs"/>
              </a:rPr>
              <a:t>(Array(1, 2, 3))</a:t>
            </a:r>
          </a:p>
          <a:p>
            <a:endParaRPr lang="en-US" sz="1200" b="0" kern="1200" dirty="0">
              <a:solidFill>
                <a:schemeClr val="tx1"/>
              </a:solidFill>
              <a:latin typeface="+mn-lt"/>
              <a:ea typeface="+mn-ea"/>
              <a:cs typeface="+mn-cs"/>
            </a:endParaRPr>
          </a:p>
          <a:p>
            <a:r>
              <a:rPr lang="en-US" sz="1200" kern="1200" dirty="0">
                <a:solidFill>
                  <a:schemeClr val="tx1"/>
                </a:solidFill>
                <a:latin typeface="+mn-lt"/>
                <a:ea typeface="+mn-ea"/>
                <a:cs typeface="+mn-cs"/>
              </a:rPr>
              <a:t>Accumulators are variables that are only “added” to through an associative operation and can therefore, be efficiently supported in parallel. They can be used to implement counters (as in </a:t>
            </a:r>
            <a:r>
              <a:rPr lang="en-US" sz="1200" kern="1200" dirty="0" err="1">
                <a:solidFill>
                  <a:schemeClr val="tx1"/>
                </a:solidFill>
                <a:latin typeface="+mn-lt"/>
                <a:ea typeface="+mn-ea"/>
                <a:cs typeface="+mn-cs"/>
              </a:rPr>
              <a:t>MapReduce</a:t>
            </a:r>
            <a:r>
              <a:rPr lang="en-US" sz="1200" kern="1200" dirty="0">
                <a:solidFill>
                  <a:schemeClr val="tx1"/>
                </a:solidFill>
                <a:latin typeface="+mn-lt"/>
                <a:ea typeface="+mn-ea"/>
                <a:cs typeface="+mn-cs"/>
              </a:rPr>
              <a:t>) or sums. Spark natively supports accumulators of numeric types, and programmers can add support for new types. If accumulators are created with a name, they will be displayed in </a:t>
            </a:r>
            <a:r>
              <a:rPr lang="en-US" sz="1200" b="1" kern="1200" dirty="0">
                <a:solidFill>
                  <a:schemeClr val="tx1"/>
                </a:solidFill>
                <a:latin typeface="+mn-lt"/>
                <a:ea typeface="+mn-ea"/>
                <a:cs typeface="+mn-cs"/>
              </a:rPr>
              <a:t>Spark’s UI</a:t>
            </a:r>
            <a:r>
              <a:rPr lang="en-US" sz="1200" b="0" kern="1200" dirty="0">
                <a:solidFill>
                  <a:schemeClr val="tx1"/>
                </a:solidFill>
                <a:latin typeface="+mn-lt"/>
                <a:ea typeface="+mn-ea"/>
                <a:cs typeface="+mn-cs"/>
              </a:rPr>
              <a:t>. This can be useful for understanding the progress of running stages (NOTE − this is not yet supported in Python).</a:t>
            </a:r>
          </a:p>
          <a:p>
            <a:r>
              <a:rPr lang="en-US" sz="1200" b="0" kern="1200" dirty="0">
                <a:solidFill>
                  <a:schemeClr val="tx1"/>
                </a:solidFill>
                <a:latin typeface="+mn-lt"/>
                <a:ea typeface="+mn-ea"/>
                <a:cs typeface="+mn-cs"/>
              </a:rPr>
              <a:t>An accumulator is created from an initial value </a:t>
            </a:r>
            <a:r>
              <a:rPr lang="en-US" sz="1200" b="1" kern="1200" dirty="0">
                <a:solidFill>
                  <a:schemeClr val="tx1"/>
                </a:solidFill>
                <a:latin typeface="+mn-lt"/>
                <a:ea typeface="+mn-ea"/>
                <a:cs typeface="+mn-cs"/>
              </a:rPr>
              <a:t>v</a:t>
            </a:r>
            <a:r>
              <a:rPr lang="en-US" sz="1200" b="0" kern="1200" dirty="0">
                <a:solidFill>
                  <a:schemeClr val="tx1"/>
                </a:solidFill>
                <a:latin typeface="+mn-lt"/>
                <a:ea typeface="+mn-ea"/>
                <a:cs typeface="+mn-cs"/>
              </a:rPr>
              <a:t> by calling </a:t>
            </a:r>
            <a:r>
              <a:rPr lang="en-US" sz="1200" b="1" kern="1200" dirty="0" err="1">
                <a:solidFill>
                  <a:schemeClr val="tx1"/>
                </a:solidFill>
                <a:latin typeface="+mn-lt"/>
                <a:ea typeface="+mn-ea"/>
                <a:cs typeface="+mn-cs"/>
              </a:rPr>
              <a:t>SparkContext.accumulator</a:t>
            </a:r>
            <a:r>
              <a:rPr lang="en-US" sz="1200" b="1" kern="1200" dirty="0">
                <a:solidFill>
                  <a:schemeClr val="tx1"/>
                </a:solidFill>
                <a:latin typeface="+mn-lt"/>
                <a:ea typeface="+mn-ea"/>
                <a:cs typeface="+mn-cs"/>
              </a:rPr>
              <a:t>(v)</a:t>
            </a:r>
            <a:r>
              <a:rPr lang="en-US" sz="1200" b="0" kern="1200" dirty="0">
                <a:solidFill>
                  <a:schemeClr val="tx1"/>
                </a:solidFill>
                <a:latin typeface="+mn-lt"/>
                <a:ea typeface="+mn-ea"/>
                <a:cs typeface="+mn-cs"/>
              </a:rPr>
              <a:t>. Tasks running on the cluster can then add to it using the </a:t>
            </a:r>
            <a:r>
              <a:rPr lang="en-US" sz="1200" b="1" kern="1200" dirty="0">
                <a:solidFill>
                  <a:schemeClr val="tx1"/>
                </a:solidFill>
                <a:latin typeface="+mn-lt"/>
                <a:ea typeface="+mn-ea"/>
                <a:cs typeface="+mn-cs"/>
              </a:rPr>
              <a:t>add</a:t>
            </a:r>
            <a:r>
              <a:rPr lang="en-US" sz="1200" b="0" kern="1200" dirty="0">
                <a:solidFill>
                  <a:schemeClr val="tx1"/>
                </a:solidFill>
                <a:latin typeface="+mn-lt"/>
                <a:ea typeface="+mn-ea"/>
                <a:cs typeface="+mn-cs"/>
              </a:rPr>
              <a:t> method or the += operator (in </a:t>
            </a:r>
            <a:r>
              <a:rPr lang="en-US" sz="1200" b="0" kern="1200" dirty="0" err="1">
                <a:solidFill>
                  <a:schemeClr val="tx1"/>
                </a:solidFill>
                <a:latin typeface="+mn-lt"/>
                <a:ea typeface="+mn-ea"/>
                <a:cs typeface="+mn-cs"/>
              </a:rPr>
              <a:t>Scala</a:t>
            </a:r>
            <a:r>
              <a:rPr lang="en-US" sz="1200" b="0" kern="1200" dirty="0">
                <a:solidFill>
                  <a:schemeClr val="tx1"/>
                </a:solidFill>
                <a:latin typeface="+mn-lt"/>
                <a:ea typeface="+mn-ea"/>
                <a:cs typeface="+mn-cs"/>
              </a:rPr>
              <a:t> and Python). However, they cannot read its value. Only the driver program can read the accumulator’s value, using its </a:t>
            </a:r>
            <a:r>
              <a:rPr lang="en-US" sz="1200" b="1" kern="1200" dirty="0">
                <a:solidFill>
                  <a:schemeClr val="tx1"/>
                </a:solidFill>
                <a:latin typeface="+mn-lt"/>
                <a:ea typeface="+mn-ea"/>
                <a:cs typeface="+mn-cs"/>
              </a:rPr>
              <a:t>value</a:t>
            </a:r>
            <a:r>
              <a:rPr lang="en-US" sz="1200" b="0" kern="1200" dirty="0">
                <a:solidFill>
                  <a:schemeClr val="tx1"/>
                </a:solidFill>
                <a:latin typeface="+mn-lt"/>
                <a:ea typeface="+mn-ea"/>
                <a:cs typeface="+mn-cs"/>
              </a:rPr>
              <a:t> method.</a:t>
            </a:r>
          </a:p>
          <a:p>
            <a:endParaRPr lang="en-US" dirty="0"/>
          </a:p>
        </p:txBody>
      </p:sp>
      <p:sp>
        <p:nvSpPr>
          <p:cNvPr id="4" name="Slide Number Placeholder 3"/>
          <p:cNvSpPr>
            <a:spLocks noGrp="1"/>
          </p:cNvSpPr>
          <p:nvPr>
            <p:ph type="sldNum" sz="quarter" idx="10"/>
          </p:nvPr>
        </p:nvSpPr>
        <p:spPr/>
        <p:txBody>
          <a:bodyPr/>
          <a:lstStyle/>
          <a:p>
            <a:fld id="{318F7906-DF21-7544-95B9-46EA72ACCB8F}" type="slidenum">
              <a:rPr lang="en-US" smtClean="0"/>
              <a:t>8</a:t>
            </a:fld>
            <a:endParaRPr lang="en-US"/>
          </a:p>
        </p:txBody>
      </p:sp>
    </p:spTree>
    <p:extLst>
      <p:ext uri="{BB962C8B-B14F-4D97-AF65-F5344CB8AC3E}">
        <p14:creationId xmlns:p14="http://schemas.microsoft.com/office/powerpoint/2010/main" val="3263644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9</a:t>
            </a:fld>
            <a:endParaRPr lang="en-US"/>
          </a:p>
        </p:txBody>
      </p:sp>
    </p:spTree>
    <p:extLst>
      <p:ext uri="{BB962C8B-B14F-4D97-AF65-F5344CB8AC3E}">
        <p14:creationId xmlns:p14="http://schemas.microsoft.com/office/powerpoint/2010/main" val="3850811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8F7906-DF21-7544-95B9-46EA72ACCB8F}" type="slidenum">
              <a:rPr lang="en-US" smtClean="0"/>
              <a:t>10</a:t>
            </a:fld>
            <a:endParaRPr lang="en-US"/>
          </a:p>
        </p:txBody>
      </p:sp>
    </p:spTree>
    <p:extLst>
      <p:ext uri="{BB962C8B-B14F-4D97-AF65-F5344CB8AC3E}">
        <p14:creationId xmlns:p14="http://schemas.microsoft.com/office/powerpoint/2010/main" val="127274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5B8B08-B230-8D40-B426-E1C0F13CCC1C}" type="datetimeFigureOut">
              <a:rPr lang="en-US" smtClean="0"/>
              <a:t>10/6/22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CFE79-44BB-CE46-84B2-6F0986426CD9}" type="slidenum">
              <a:rPr lang="en-US" smtClean="0"/>
              <a:t>‹#›</a:t>
            </a:fld>
            <a:endParaRPr lang="en-US"/>
          </a:p>
        </p:txBody>
      </p:sp>
    </p:spTree>
    <p:extLst>
      <p:ext uri="{BB962C8B-B14F-4D97-AF65-F5344CB8AC3E}">
        <p14:creationId xmlns:p14="http://schemas.microsoft.com/office/powerpoint/2010/main" val="206674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5B8B08-B230-8D40-B426-E1C0F13CCC1C}" type="datetimeFigureOut">
              <a:rPr lang="en-US" smtClean="0"/>
              <a:t>10/6/22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CFE79-44BB-CE46-84B2-6F0986426CD9}" type="slidenum">
              <a:rPr lang="en-US" smtClean="0"/>
              <a:t>‹#›</a:t>
            </a:fld>
            <a:endParaRPr lang="en-US"/>
          </a:p>
        </p:txBody>
      </p:sp>
    </p:spTree>
    <p:extLst>
      <p:ext uri="{BB962C8B-B14F-4D97-AF65-F5344CB8AC3E}">
        <p14:creationId xmlns:p14="http://schemas.microsoft.com/office/powerpoint/2010/main" val="1542236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5B8B08-B230-8D40-B426-E1C0F13CCC1C}" type="datetimeFigureOut">
              <a:rPr lang="en-US" smtClean="0"/>
              <a:t>10/6/22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CFE79-44BB-CE46-84B2-6F0986426CD9}" type="slidenum">
              <a:rPr lang="en-US" smtClean="0"/>
              <a:t>‹#›</a:t>
            </a:fld>
            <a:endParaRPr lang="en-US"/>
          </a:p>
        </p:txBody>
      </p:sp>
    </p:spTree>
    <p:extLst>
      <p:ext uri="{BB962C8B-B14F-4D97-AF65-F5344CB8AC3E}">
        <p14:creationId xmlns:p14="http://schemas.microsoft.com/office/powerpoint/2010/main" val="799125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5B8B08-B230-8D40-B426-E1C0F13CCC1C}" type="datetimeFigureOut">
              <a:rPr lang="en-US" smtClean="0"/>
              <a:t>10/6/22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CFE79-44BB-CE46-84B2-6F0986426CD9}" type="slidenum">
              <a:rPr lang="en-US" smtClean="0"/>
              <a:t>‹#›</a:t>
            </a:fld>
            <a:endParaRPr lang="en-US"/>
          </a:p>
        </p:txBody>
      </p:sp>
    </p:spTree>
    <p:extLst>
      <p:ext uri="{BB962C8B-B14F-4D97-AF65-F5344CB8AC3E}">
        <p14:creationId xmlns:p14="http://schemas.microsoft.com/office/powerpoint/2010/main" val="246550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5B8B08-B230-8D40-B426-E1C0F13CCC1C}" type="datetimeFigureOut">
              <a:rPr lang="en-US" smtClean="0"/>
              <a:t>10/6/22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CFE79-44BB-CE46-84B2-6F0986426CD9}" type="slidenum">
              <a:rPr lang="en-US" smtClean="0"/>
              <a:t>‹#›</a:t>
            </a:fld>
            <a:endParaRPr lang="en-US"/>
          </a:p>
        </p:txBody>
      </p:sp>
    </p:spTree>
    <p:extLst>
      <p:ext uri="{BB962C8B-B14F-4D97-AF65-F5344CB8AC3E}">
        <p14:creationId xmlns:p14="http://schemas.microsoft.com/office/powerpoint/2010/main" val="3628235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5B8B08-B230-8D40-B426-E1C0F13CCC1C}" type="datetimeFigureOut">
              <a:rPr lang="en-US" smtClean="0"/>
              <a:t>10/6/22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CFE79-44BB-CE46-84B2-6F0986426CD9}" type="slidenum">
              <a:rPr lang="en-US" smtClean="0"/>
              <a:t>‹#›</a:t>
            </a:fld>
            <a:endParaRPr lang="en-US"/>
          </a:p>
        </p:txBody>
      </p:sp>
    </p:spTree>
    <p:extLst>
      <p:ext uri="{BB962C8B-B14F-4D97-AF65-F5344CB8AC3E}">
        <p14:creationId xmlns:p14="http://schemas.microsoft.com/office/powerpoint/2010/main" val="434153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5B8B08-B230-8D40-B426-E1C0F13CCC1C}" type="datetimeFigureOut">
              <a:rPr lang="en-US" smtClean="0"/>
              <a:t>10/6/22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CCFE79-44BB-CE46-84B2-6F0986426CD9}" type="slidenum">
              <a:rPr lang="en-US" smtClean="0"/>
              <a:t>‹#›</a:t>
            </a:fld>
            <a:endParaRPr lang="en-US"/>
          </a:p>
        </p:txBody>
      </p:sp>
    </p:spTree>
    <p:extLst>
      <p:ext uri="{BB962C8B-B14F-4D97-AF65-F5344CB8AC3E}">
        <p14:creationId xmlns:p14="http://schemas.microsoft.com/office/powerpoint/2010/main" val="2175009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5B8B08-B230-8D40-B426-E1C0F13CCC1C}" type="datetimeFigureOut">
              <a:rPr lang="en-US" smtClean="0"/>
              <a:t>10/6/22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CCFE79-44BB-CE46-84B2-6F0986426CD9}" type="slidenum">
              <a:rPr lang="en-US" smtClean="0"/>
              <a:t>‹#›</a:t>
            </a:fld>
            <a:endParaRPr lang="en-US"/>
          </a:p>
        </p:txBody>
      </p:sp>
    </p:spTree>
    <p:extLst>
      <p:ext uri="{BB962C8B-B14F-4D97-AF65-F5344CB8AC3E}">
        <p14:creationId xmlns:p14="http://schemas.microsoft.com/office/powerpoint/2010/main" val="115330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5B8B08-B230-8D40-B426-E1C0F13CCC1C}" type="datetimeFigureOut">
              <a:rPr lang="en-US" smtClean="0"/>
              <a:t>10/6/22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CCFE79-44BB-CE46-84B2-6F0986426CD9}" type="slidenum">
              <a:rPr lang="en-US" smtClean="0"/>
              <a:t>‹#›</a:t>
            </a:fld>
            <a:endParaRPr lang="en-US"/>
          </a:p>
        </p:txBody>
      </p:sp>
    </p:spTree>
    <p:extLst>
      <p:ext uri="{BB962C8B-B14F-4D97-AF65-F5344CB8AC3E}">
        <p14:creationId xmlns:p14="http://schemas.microsoft.com/office/powerpoint/2010/main" val="572980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5B8B08-B230-8D40-B426-E1C0F13CCC1C}" type="datetimeFigureOut">
              <a:rPr lang="en-US" smtClean="0"/>
              <a:t>10/6/22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CFE79-44BB-CE46-84B2-6F0986426CD9}" type="slidenum">
              <a:rPr lang="en-US" smtClean="0"/>
              <a:t>‹#›</a:t>
            </a:fld>
            <a:endParaRPr lang="en-US"/>
          </a:p>
        </p:txBody>
      </p:sp>
    </p:spTree>
    <p:extLst>
      <p:ext uri="{BB962C8B-B14F-4D97-AF65-F5344CB8AC3E}">
        <p14:creationId xmlns:p14="http://schemas.microsoft.com/office/powerpoint/2010/main" val="2224035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5B8B08-B230-8D40-B426-E1C0F13CCC1C}" type="datetimeFigureOut">
              <a:rPr lang="en-US" smtClean="0"/>
              <a:t>10/6/22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CFE79-44BB-CE46-84B2-6F0986426CD9}" type="slidenum">
              <a:rPr lang="en-US" smtClean="0"/>
              <a:t>‹#›</a:t>
            </a:fld>
            <a:endParaRPr lang="en-US"/>
          </a:p>
        </p:txBody>
      </p:sp>
    </p:spTree>
    <p:extLst>
      <p:ext uri="{BB962C8B-B14F-4D97-AF65-F5344CB8AC3E}">
        <p14:creationId xmlns:p14="http://schemas.microsoft.com/office/powerpoint/2010/main" val="3042277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B8B08-B230-8D40-B426-E1C0F13CCC1C}" type="datetimeFigureOut">
              <a:rPr lang="en-US" smtClean="0"/>
              <a:t>10/6/22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CFE79-44BB-CE46-84B2-6F0986426CD9}" type="slidenum">
              <a:rPr lang="en-US" smtClean="0"/>
              <a:t>‹#›</a:t>
            </a:fld>
            <a:endParaRPr lang="en-US"/>
          </a:p>
        </p:txBody>
      </p:sp>
    </p:spTree>
    <p:extLst>
      <p:ext uri="{BB962C8B-B14F-4D97-AF65-F5344CB8AC3E}">
        <p14:creationId xmlns:p14="http://schemas.microsoft.com/office/powerpoint/2010/main" val="1816330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park.apache.org/docs/1.3.0/api/python/pyspark.html%23pyspark.RDD"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hyperlink" Target="https://spark.apache.org/docs/latest/quick-start.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github.com/umich-arc/spark-on-hpc" TargetMode="External"/><Relationship Id="rId5" Type="http://schemas.openxmlformats.org/officeDocument/2006/relationships/hyperlink" Target="https://spark.apache.org/docs/latest/api/python/index.html" TargetMode="External"/><Relationship Id="rId4" Type="http://schemas.openxmlformats.org/officeDocument/2006/relationships/hyperlink" Target="https://spark.apache.org/docs/latest/programming-guide.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rc.umich.edu/greatlakes/user-guide/" TargetMode="External"/><Relationship Id="rId2" Type="http://schemas.openxmlformats.org/officeDocument/2006/relationships/hyperlink" Target="https://arc-ts.umich.edu/systems-servic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mivideo.it.umich.edu/channel/ARC-TS%2BTraining/181860561/"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park.apache.or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en.wikipedia.org/wiki/Apache_Spark"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reatlakes.arc-ts.umich.edu/pun/sys/dashboard/" TargetMode="External"/><Relationship Id="rId1" Type="http://schemas.openxmlformats.org/officeDocument/2006/relationships/slideLayout" Target="../slideLayouts/slideLayout2.xml"/><Relationship Id="rId4" Type="http://schemas.openxmlformats.org/officeDocument/2006/relationships/hyperlink" Target="http://www.itcom.itd.umich.edu/vp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yelp.com/datase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spark.apache.org/docs/1.1.1/cluster-overview.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6280" y="1181235"/>
            <a:ext cx="8199120" cy="1470025"/>
          </a:xfrm>
        </p:spPr>
        <p:txBody>
          <a:bodyPr>
            <a:normAutofit/>
          </a:bodyPr>
          <a:lstStyle/>
          <a:p>
            <a:r>
              <a:rPr lang="en-US" dirty="0"/>
              <a:t>SI 618: Large-scale distributed computation 2</a:t>
            </a:r>
          </a:p>
        </p:txBody>
      </p:sp>
      <p:sp>
        <p:nvSpPr>
          <p:cNvPr id="3" name="Subtitle 2"/>
          <p:cNvSpPr>
            <a:spLocks noGrp="1"/>
          </p:cNvSpPr>
          <p:nvPr>
            <p:ph type="subTitle" idx="1"/>
          </p:nvPr>
        </p:nvSpPr>
        <p:spPr>
          <a:xfrm>
            <a:off x="457200" y="3824068"/>
            <a:ext cx="8153400" cy="1828800"/>
          </a:xfrm>
        </p:spPr>
        <p:txBody>
          <a:bodyPr>
            <a:noAutofit/>
          </a:bodyPr>
          <a:lstStyle/>
          <a:p>
            <a:r>
              <a:rPr lang="en-US" sz="2400" u="sng" dirty="0"/>
              <a:t>Instructor</a:t>
            </a:r>
            <a:r>
              <a:rPr lang="en-US" sz="2400" dirty="0"/>
              <a:t>:  Ceren Budak</a:t>
            </a:r>
            <a:endParaRPr lang="en-US" dirty="0"/>
          </a:p>
          <a:p>
            <a:endParaRPr lang="en-US" dirty="0"/>
          </a:p>
        </p:txBody>
      </p:sp>
      <p:sp>
        <p:nvSpPr>
          <p:cNvPr id="4" name="Date Placeholder 3"/>
          <p:cNvSpPr>
            <a:spLocks noGrp="1"/>
          </p:cNvSpPr>
          <p:nvPr>
            <p:ph type="dt" sz="half" idx="10"/>
          </p:nvPr>
        </p:nvSpPr>
        <p:spPr/>
        <p:txBody>
          <a:bodyPr/>
          <a:lstStyle/>
          <a:p>
            <a:fld id="{4BC030CF-B308-B548-A7A7-61992BF23267}" type="datetime1">
              <a:rPr lang="en-US" smtClean="0"/>
              <a:t>10/6/22</a:t>
            </a:fld>
            <a:endParaRPr lang="en-US"/>
          </a:p>
        </p:txBody>
      </p:sp>
      <p:sp>
        <p:nvSpPr>
          <p:cNvPr id="6" name="Slide Number Placeholder 5"/>
          <p:cNvSpPr>
            <a:spLocks noGrp="1"/>
          </p:cNvSpPr>
          <p:nvPr>
            <p:ph type="sldNum" sz="quarter" idx="12"/>
          </p:nvPr>
        </p:nvSpPr>
        <p:spPr/>
        <p:txBody>
          <a:bodyPr/>
          <a:lstStyle/>
          <a:p>
            <a:fld id="{86CAC078-77ED-423B-B670-199B4CE4288C}" type="slidenum">
              <a:rPr lang="en-US" smtClean="0"/>
              <a:t>1</a:t>
            </a:fld>
            <a:endParaRPr lang="en-US" dirty="0"/>
          </a:p>
        </p:txBody>
      </p:sp>
      <p:sp>
        <p:nvSpPr>
          <p:cNvPr id="8" name="TextBox 7"/>
          <p:cNvSpPr txBox="1"/>
          <p:nvPr/>
        </p:nvSpPr>
        <p:spPr>
          <a:xfrm>
            <a:off x="3734178" y="2938242"/>
            <a:ext cx="1675652" cy="584775"/>
          </a:xfrm>
          <a:prstGeom prst="rect">
            <a:avLst/>
          </a:prstGeom>
          <a:noFill/>
        </p:spPr>
        <p:txBody>
          <a:bodyPr wrap="none" rtlCol="0">
            <a:spAutoFit/>
          </a:bodyPr>
          <a:lstStyle/>
          <a:p>
            <a:pPr algn="ctr"/>
            <a:r>
              <a:rPr lang="en-US" sz="3200" dirty="0"/>
              <a:t>Fall 2022</a:t>
            </a:r>
          </a:p>
        </p:txBody>
      </p:sp>
    </p:spTree>
    <p:extLst>
      <p:ext uri="{BB962C8B-B14F-4D97-AF65-F5344CB8AC3E}">
        <p14:creationId xmlns:p14="http://schemas.microsoft.com/office/powerpoint/2010/main" val="3098527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Resilient Distributed Dataset (RDD)</a:t>
            </a:r>
          </a:p>
        </p:txBody>
      </p:sp>
      <p:sp>
        <p:nvSpPr>
          <p:cNvPr id="3" name="Content Placeholder 2"/>
          <p:cNvSpPr>
            <a:spLocks noGrp="1"/>
          </p:cNvSpPr>
          <p:nvPr>
            <p:ph idx="1"/>
          </p:nvPr>
        </p:nvSpPr>
        <p:spPr/>
        <p:txBody>
          <a:bodyPr>
            <a:normAutofit fontScale="85000" lnSpcReduction="20000"/>
          </a:bodyPr>
          <a:lstStyle/>
          <a:p>
            <a:r>
              <a:rPr lang="en-US" dirty="0"/>
              <a:t>The fundamental abstraction for distributed data computation</a:t>
            </a:r>
          </a:p>
          <a:p>
            <a:r>
              <a:rPr lang="en-US" dirty="0"/>
              <a:t>An RDD is:</a:t>
            </a:r>
          </a:p>
          <a:p>
            <a:pPr lvl="1"/>
            <a:r>
              <a:rPr lang="en-US" dirty="0"/>
              <a:t>A immutable (read-only) collection of items</a:t>
            </a:r>
          </a:p>
          <a:p>
            <a:pPr lvl="1"/>
            <a:r>
              <a:rPr lang="en-US" dirty="0"/>
              <a:t>Partitioned across computing nodes</a:t>
            </a:r>
          </a:p>
          <a:p>
            <a:pPr lvl="1"/>
            <a:r>
              <a:rPr lang="en-US" dirty="0"/>
              <a:t>That can be manipulated in parallel</a:t>
            </a:r>
          </a:p>
          <a:p>
            <a:r>
              <a:rPr lang="en-US" dirty="0"/>
              <a:t>Once you have a </a:t>
            </a:r>
            <a:r>
              <a:rPr lang="en-US" dirty="0" err="1"/>
              <a:t>SparkContext</a:t>
            </a:r>
            <a:r>
              <a:rPr lang="en-US" dirty="0"/>
              <a:t> you can create RDDs</a:t>
            </a:r>
          </a:p>
          <a:p>
            <a:r>
              <a:rPr lang="en-US" dirty="0"/>
              <a:t>Example: A collection of lines from a text file</a:t>
            </a:r>
            <a:br>
              <a:rPr lang="en-US" dirty="0"/>
            </a:br>
            <a:endParaRPr lang="en-US" dirty="0"/>
          </a:p>
          <a:p>
            <a:pPr marL="0" indent="0">
              <a:buNone/>
            </a:pPr>
            <a:r>
              <a:rPr lang="en-US" sz="1300" dirty="0">
                <a:latin typeface="Courier New" panose="02070309020205020404" pitchFamily="49" charset="0"/>
                <a:cs typeface="Courier New" panose="02070309020205020404" pitchFamily="49" charset="0"/>
              </a:rPr>
              <a:t>&gt;&gt;&gt; lines = </a:t>
            </a:r>
            <a:r>
              <a:rPr lang="en-US" sz="1300" dirty="0" err="1">
                <a:latin typeface="Courier New" panose="02070309020205020404" pitchFamily="49" charset="0"/>
                <a:cs typeface="Courier New" panose="02070309020205020404" pitchFamily="49" charset="0"/>
              </a:rPr>
              <a:t>sc.textFile</a:t>
            </a:r>
            <a:r>
              <a:rPr lang="en-US" sz="1300" dirty="0">
                <a:latin typeface="Courier New" panose="02070309020205020404" pitchFamily="49" charset="0"/>
                <a:cs typeface="Courier New" panose="02070309020205020404" pitchFamily="49" charset="0"/>
              </a:rPr>
              <a:t>("input.txt") # Create an RDD called lines, input needs to be on HDFS</a:t>
            </a:r>
          </a:p>
          <a:p>
            <a:pPr marL="0" indent="0">
              <a:buNone/>
            </a:pPr>
            <a:r>
              <a:rPr lang="en-US" sz="1300" dirty="0">
                <a:latin typeface="Courier New" panose="02070309020205020404" pitchFamily="49" charset="0"/>
                <a:cs typeface="Courier New" panose="02070309020205020404" pitchFamily="49" charset="0"/>
              </a:rPr>
              <a:t>&gt;&gt;&gt; </a:t>
            </a:r>
            <a:r>
              <a:rPr lang="en-US" sz="1300" dirty="0" err="1">
                <a:latin typeface="Courier New" panose="02070309020205020404" pitchFamily="49" charset="0"/>
                <a:cs typeface="Courier New" panose="02070309020205020404" pitchFamily="49" charset="0"/>
              </a:rPr>
              <a:t>lines.count</a:t>
            </a:r>
            <a:r>
              <a:rPr lang="en-US" sz="1300" dirty="0">
                <a:latin typeface="Courier New" panose="02070309020205020404" pitchFamily="49" charset="0"/>
                <a:cs typeface="Courier New" panose="02070309020205020404" pitchFamily="49" charset="0"/>
              </a:rPr>
              <a:t>() # Count the number of items in this RDD</a:t>
            </a:r>
          </a:p>
          <a:p>
            <a:pPr marL="0" indent="0">
              <a:buNone/>
            </a:pPr>
            <a:r>
              <a:rPr lang="en-US" sz="1300" dirty="0">
                <a:latin typeface="Courier New" panose="02070309020205020404" pitchFamily="49" charset="0"/>
                <a:cs typeface="Courier New" panose="02070309020205020404" pitchFamily="49" charset="0"/>
              </a:rPr>
              <a:t>3</a:t>
            </a:r>
          </a:p>
          <a:p>
            <a:pPr marL="0" indent="0">
              <a:buNone/>
            </a:pPr>
            <a:r>
              <a:rPr lang="en-US" sz="1300" dirty="0">
                <a:latin typeface="Courier New" panose="02070309020205020404" pitchFamily="49" charset="0"/>
                <a:cs typeface="Courier New" panose="02070309020205020404" pitchFamily="49" charset="0"/>
              </a:rPr>
              <a:t>&gt;&gt;&gt; </a:t>
            </a:r>
            <a:r>
              <a:rPr lang="en-US" sz="1300" dirty="0" err="1">
                <a:latin typeface="Courier New" panose="02070309020205020404" pitchFamily="49" charset="0"/>
                <a:cs typeface="Courier New" panose="02070309020205020404" pitchFamily="49" charset="0"/>
              </a:rPr>
              <a:t>lines.first</a:t>
            </a:r>
            <a:r>
              <a:rPr lang="en-US" sz="1300" dirty="0">
                <a:latin typeface="Courier New" panose="02070309020205020404" pitchFamily="49" charset="0"/>
                <a:cs typeface="Courier New" panose="02070309020205020404" pitchFamily="49" charset="0"/>
              </a:rPr>
              <a:t>() # First item in this RDD, i.e. first line of input.txt</a:t>
            </a:r>
          </a:p>
          <a:p>
            <a:pPr marL="0" indent="0">
              <a:buNone/>
            </a:pPr>
            <a:r>
              <a:rPr lang="en-US" sz="1300" dirty="0" err="1">
                <a:latin typeface="Courier New" panose="02070309020205020404" pitchFamily="49" charset="0"/>
                <a:cs typeface="Courier New" panose="02070309020205020404" pitchFamily="49" charset="0"/>
              </a:rPr>
              <a:t>u'summer</a:t>
            </a:r>
            <a:r>
              <a:rPr lang="en-US" sz="1300" dirty="0">
                <a:latin typeface="Courier New" panose="02070309020205020404" pitchFamily="49" charset="0"/>
                <a:cs typeface="Courier New" panose="02070309020205020404" pitchFamily="49" charset="0"/>
              </a:rPr>
              <a:t> school 2012 in </a:t>
            </a:r>
            <a:r>
              <a:rPr lang="en-US" sz="1300" dirty="0" err="1">
                <a:latin typeface="Courier New" panose="02070309020205020404" pitchFamily="49" charset="0"/>
                <a:cs typeface="Courier New" panose="02070309020205020404" pitchFamily="49" charset="0"/>
              </a:rPr>
              <a:t>indiana</a:t>
            </a:r>
            <a:r>
              <a:rPr lang="en-US" sz="1300"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489AA9CD-E03E-470E-A1F1-67531AF0EE6B}" type="slidenum">
              <a:rPr lang="en-US" smtClean="0"/>
              <a:pPr/>
              <a:t>10</a:t>
            </a:fld>
            <a:endParaRPr lang="en-US"/>
          </a:p>
        </p:txBody>
      </p:sp>
      <p:sp>
        <p:nvSpPr>
          <p:cNvPr id="5" name="Date Placeholder 4"/>
          <p:cNvSpPr>
            <a:spLocks noGrp="1"/>
          </p:cNvSpPr>
          <p:nvPr>
            <p:ph type="dt" sz="half" idx="10"/>
          </p:nvPr>
        </p:nvSpPr>
        <p:spPr/>
        <p:txBody>
          <a:bodyPr/>
          <a:lstStyle/>
          <a:p>
            <a:fld id="{F0B5375F-EF5E-2641-8330-01EBD121630E}" type="datetime1">
              <a:rPr lang="en-US" smtClean="0"/>
              <a:t>10/6/22</a:t>
            </a:fld>
            <a:endParaRPr lang="en-US"/>
          </a:p>
        </p:txBody>
      </p:sp>
    </p:spTree>
    <p:extLst>
      <p:ext uri="{BB962C8B-B14F-4D97-AF65-F5344CB8AC3E}">
        <p14:creationId xmlns:p14="http://schemas.microsoft.com/office/powerpoint/2010/main" val="3309866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134350" cy="1325563"/>
          </a:xfrm>
        </p:spPr>
        <p:txBody>
          <a:bodyPr>
            <a:normAutofit fontScale="90000"/>
          </a:bodyPr>
          <a:lstStyle/>
          <a:p>
            <a:r>
              <a:rPr lang="en-US" dirty="0"/>
              <a:t>In Spark, all work involves one of three kinds of operations on RDDs</a:t>
            </a:r>
          </a:p>
        </p:txBody>
      </p:sp>
      <p:sp>
        <p:nvSpPr>
          <p:cNvPr id="3" name="Content Placeholder 2"/>
          <p:cNvSpPr>
            <a:spLocks noGrp="1"/>
          </p:cNvSpPr>
          <p:nvPr>
            <p:ph idx="1"/>
          </p:nvPr>
        </p:nvSpPr>
        <p:spPr>
          <a:xfrm>
            <a:off x="628650" y="1825625"/>
            <a:ext cx="8134350" cy="4351338"/>
          </a:xfrm>
        </p:spPr>
        <p:txBody>
          <a:bodyPr>
            <a:normAutofit/>
          </a:bodyPr>
          <a:lstStyle/>
          <a:p>
            <a:pPr marL="457200" indent="-457200">
              <a:buAutoNum type="arabicPeriod"/>
            </a:pPr>
            <a:r>
              <a:rPr lang="en-US" sz="2800" u="sng" dirty="0"/>
              <a:t>Creating</a:t>
            </a:r>
            <a:r>
              <a:rPr lang="en-US" sz="2800" dirty="0"/>
              <a:t> new RDDs</a:t>
            </a:r>
          </a:p>
          <a:p>
            <a:pPr marL="0" indent="0">
              <a:buNone/>
            </a:pPr>
            <a:r>
              <a:rPr lang="en-US" sz="2500" dirty="0"/>
              <a:t>e.g.  </a:t>
            </a:r>
            <a:r>
              <a:rPr lang="en-US" sz="1800" dirty="0">
                <a:latin typeface="Courier New" panose="02070309020205020404" pitchFamily="49" charset="0"/>
                <a:cs typeface="Courier New" panose="02070309020205020404" pitchFamily="49" charset="0"/>
              </a:rPr>
              <a:t>lines = </a:t>
            </a:r>
            <a:r>
              <a:rPr lang="en-US" sz="1800" dirty="0" err="1">
                <a:latin typeface="Courier New" panose="02070309020205020404" pitchFamily="49" charset="0"/>
                <a:cs typeface="Courier New" panose="02070309020205020404" pitchFamily="49" charset="0"/>
              </a:rPr>
              <a:t>sc.textFile</a:t>
            </a:r>
            <a:r>
              <a:rPr lang="en-US" sz="1800" dirty="0">
                <a:latin typeface="Courier New" panose="02070309020205020404" pitchFamily="49" charset="0"/>
                <a:cs typeface="Courier New" panose="02070309020205020404" pitchFamily="49" charset="0"/>
              </a:rPr>
              <a:t>("input.txt")</a:t>
            </a:r>
          </a:p>
          <a:p>
            <a:pPr marL="0" indent="0">
              <a:buNone/>
            </a:pPr>
            <a:r>
              <a:rPr lang="en-US" sz="2400" dirty="0">
                <a:cs typeface="Courier New" panose="02070309020205020404" pitchFamily="49" charset="0"/>
              </a:rPr>
              <a:t>Input: various.  Output: new RDD</a:t>
            </a:r>
          </a:p>
          <a:p>
            <a:pPr marL="0" indent="0">
              <a:buNone/>
            </a:pPr>
            <a:r>
              <a:rPr lang="en-US" sz="2800" dirty="0"/>
              <a:t>2.  </a:t>
            </a:r>
            <a:r>
              <a:rPr lang="en-US" sz="2800" u="sng" dirty="0"/>
              <a:t>Transforming</a:t>
            </a:r>
            <a:r>
              <a:rPr lang="en-US" sz="2800" dirty="0"/>
              <a:t> existing RDDs</a:t>
            </a:r>
          </a:p>
          <a:p>
            <a:pPr marL="0" indent="0">
              <a:buNone/>
            </a:pPr>
            <a:r>
              <a:rPr lang="en-US" sz="2500" dirty="0"/>
              <a:t>e.g. </a:t>
            </a:r>
            <a:r>
              <a:rPr lang="en-US" sz="1800" dirty="0" err="1">
                <a:latin typeface="Courier New" panose="02070309020205020404" pitchFamily="49" charset="0"/>
                <a:cs typeface="Courier New" panose="02070309020205020404" pitchFamily="49" charset="0"/>
              </a:rPr>
              <a:t>pigLines</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lines.filter</a:t>
            </a:r>
            <a:r>
              <a:rPr lang="en-US" sz="1800" dirty="0">
                <a:latin typeface="Courier New" panose="02070309020205020404" pitchFamily="49" charset="0"/>
                <a:cs typeface="Courier New" panose="02070309020205020404" pitchFamily="49" charset="0"/>
              </a:rPr>
              <a:t>(lambda line: "pig" in line)</a:t>
            </a:r>
          </a:p>
          <a:p>
            <a:pPr marL="0" indent="0">
              <a:buNone/>
            </a:pPr>
            <a:r>
              <a:rPr lang="en-US" sz="2400" dirty="0">
                <a:cs typeface="Courier New" panose="02070309020205020404" pitchFamily="49" charset="0"/>
              </a:rPr>
              <a:t>Input: one or more RDDs.  Output: new RDD</a:t>
            </a:r>
          </a:p>
          <a:p>
            <a:pPr marL="0" indent="0">
              <a:buNone/>
            </a:pPr>
            <a:r>
              <a:rPr lang="en-US" sz="2800" dirty="0"/>
              <a:t>3.  Computing </a:t>
            </a:r>
            <a:r>
              <a:rPr lang="en-US" sz="2800" u="sng" dirty="0"/>
              <a:t>actions</a:t>
            </a:r>
            <a:r>
              <a:rPr lang="en-US" sz="2800" dirty="0"/>
              <a:t> on RDDs to get a result</a:t>
            </a:r>
          </a:p>
          <a:p>
            <a:pPr marL="0" indent="0">
              <a:buNone/>
            </a:pPr>
            <a:r>
              <a:rPr lang="en-US" sz="2500" dirty="0"/>
              <a:t>e.g. </a:t>
            </a:r>
            <a:r>
              <a:rPr lang="en-US" sz="1800" dirty="0" err="1">
                <a:latin typeface="Courier New" panose="02070309020205020404" pitchFamily="49" charset="0"/>
                <a:cs typeface="Courier New" panose="02070309020205020404" pitchFamily="49" charset="0"/>
              </a:rPr>
              <a:t>pigLines.first</a:t>
            </a:r>
            <a:r>
              <a:rPr lang="en-US" sz="1800" dirty="0">
                <a:latin typeface="Courier New" panose="02070309020205020404" pitchFamily="49" charset="0"/>
                <a:cs typeface="Courier New" panose="02070309020205020404" pitchFamily="49" charset="0"/>
              </a:rPr>
              <a:t>()</a:t>
            </a:r>
          </a:p>
          <a:p>
            <a:pPr marL="0" indent="0">
              <a:buNone/>
            </a:pPr>
            <a:r>
              <a:rPr lang="en-US" sz="2400" dirty="0">
                <a:cs typeface="Courier New" panose="02070309020205020404" pitchFamily="49" charset="0"/>
              </a:rPr>
              <a:t>Input: one or more RDDs.  Output: various non-RDD</a:t>
            </a:r>
          </a:p>
          <a:p>
            <a:pPr marL="0" indent="0">
              <a:buNone/>
            </a:pPr>
            <a:endParaRPr lang="en-US" sz="2800" dirty="0"/>
          </a:p>
        </p:txBody>
      </p:sp>
      <p:sp>
        <p:nvSpPr>
          <p:cNvPr id="4" name="Slide Number Placeholder 3"/>
          <p:cNvSpPr>
            <a:spLocks noGrp="1"/>
          </p:cNvSpPr>
          <p:nvPr>
            <p:ph type="sldNum" sz="quarter" idx="12"/>
          </p:nvPr>
        </p:nvSpPr>
        <p:spPr/>
        <p:txBody>
          <a:bodyPr/>
          <a:lstStyle/>
          <a:p>
            <a:fld id="{489AA9CD-E03E-470E-A1F1-67531AF0EE6B}" type="slidenum">
              <a:rPr lang="en-US" smtClean="0"/>
              <a:pPr/>
              <a:t>11</a:t>
            </a:fld>
            <a:endParaRPr lang="en-US"/>
          </a:p>
        </p:txBody>
      </p:sp>
      <p:sp>
        <p:nvSpPr>
          <p:cNvPr id="5" name="Date Placeholder 4"/>
          <p:cNvSpPr>
            <a:spLocks noGrp="1"/>
          </p:cNvSpPr>
          <p:nvPr>
            <p:ph type="dt" sz="half" idx="10"/>
          </p:nvPr>
        </p:nvSpPr>
        <p:spPr/>
        <p:txBody>
          <a:bodyPr/>
          <a:lstStyle/>
          <a:p>
            <a:fld id="{5CD3AE2C-4901-6340-9F06-05BB4EE16F7E}" type="datetime1">
              <a:rPr lang="en-US" smtClean="0"/>
              <a:t>10/6/22</a:t>
            </a:fld>
            <a:endParaRPr lang="en-US"/>
          </a:p>
        </p:txBody>
      </p:sp>
    </p:spTree>
    <p:extLst>
      <p:ext uri="{BB962C8B-B14F-4D97-AF65-F5344CB8AC3E}">
        <p14:creationId xmlns:p14="http://schemas.microsoft.com/office/powerpoint/2010/main" val="1261950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8134350" cy="4351338"/>
          </a:xfrm>
        </p:spPr>
        <p:txBody>
          <a:bodyPr>
            <a:normAutofit/>
          </a:bodyPr>
          <a:lstStyle/>
          <a:p>
            <a:pPr marL="457200" indent="-457200">
              <a:buAutoNum type="arabicPeriod"/>
            </a:pPr>
            <a:r>
              <a:rPr lang="en-US" sz="2800" b="1" u="sng" dirty="0">
                <a:solidFill>
                  <a:srgbClr val="FF0000"/>
                </a:solidFill>
              </a:rPr>
              <a:t>Creating</a:t>
            </a:r>
            <a:r>
              <a:rPr lang="en-US" sz="2800" b="1" dirty="0">
                <a:solidFill>
                  <a:srgbClr val="FF0000"/>
                </a:solidFill>
              </a:rPr>
              <a:t> new RDDs</a:t>
            </a:r>
          </a:p>
          <a:p>
            <a:pPr marL="0" indent="0">
              <a:buNone/>
            </a:pPr>
            <a:r>
              <a:rPr lang="en-US" sz="2500" b="1" dirty="0">
                <a:solidFill>
                  <a:srgbClr val="FF0000"/>
                </a:solidFill>
              </a:rPr>
              <a:t>e.g.  </a:t>
            </a:r>
            <a:r>
              <a:rPr lang="en-US" sz="1800" b="1" dirty="0">
                <a:solidFill>
                  <a:srgbClr val="FF0000"/>
                </a:solidFill>
                <a:latin typeface="Courier New" panose="02070309020205020404" pitchFamily="49" charset="0"/>
                <a:cs typeface="Courier New" panose="02070309020205020404" pitchFamily="49" charset="0"/>
              </a:rPr>
              <a:t>lines = </a:t>
            </a:r>
            <a:r>
              <a:rPr lang="en-US" sz="1800" b="1" dirty="0" err="1">
                <a:solidFill>
                  <a:srgbClr val="FF0000"/>
                </a:solidFill>
                <a:latin typeface="Courier New" panose="02070309020205020404" pitchFamily="49" charset="0"/>
                <a:cs typeface="Courier New" panose="02070309020205020404" pitchFamily="49" charset="0"/>
              </a:rPr>
              <a:t>sc.textFile</a:t>
            </a:r>
            <a:r>
              <a:rPr lang="en-US" sz="1800" b="1" dirty="0">
                <a:solidFill>
                  <a:srgbClr val="FF0000"/>
                </a:solidFill>
                <a:latin typeface="Courier New" panose="02070309020205020404" pitchFamily="49" charset="0"/>
                <a:cs typeface="Courier New" panose="02070309020205020404" pitchFamily="49" charset="0"/>
              </a:rPr>
              <a:t>("input.txt")</a:t>
            </a:r>
          </a:p>
          <a:p>
            <a:pPr marL="0" indent="0">
              <a:buNone/>
            </a:pPr>
            <a:r>
              <a:rPr lang="en-US" sz="2400" dirty="0">
                <a:solidFill>
                  <a:srgbClr val="FF0000"/>
                </a:solidFill>
                <a:cs typeface="Courier New" panose="02070309020205020404" pitchFamily="49" charset="0"/>
              </a:rPr>
              <a:t>Input: various.  Output: new RDD</a:t>
            </a:r>
          </a:p>
          <a:p>
            <a:pPr marL="0" indent="0">
              <a:buNone/>
            </a:pPr>
            <a:r>
              <a:rPr lang="en-US" sz="2800" dirty="0"/>
              <a:t>2.  </a:t>
            </a:r>
            <a:r>
              <a:rPr lang="en-US" sz="2800" u="sng" dirty="0"/>
              <a:t>Transforming</a:t>
            </a:r>
            <a:r>
              <a:rPr lang="en-US" sz="2800" dirty="0"/>
              <a:t> existing RDDs</a:t>
            </a:r>
          </a:p>
          <a:p>
            <a:pPr marL="0" indent="0">
              <a:buNone/>
            </a:pPr>
            <a:r>
              <a:rPr lang="en-US" sz="2500" dirty="0"/>
              <a:t>e.g. </a:t>
            </a:r>
            <a:r>
              <a:rPr lang="en-US" sz="1800" dirty="0" err="1">
                <a:latin typeface="Courier New" panose="02070309020205020404" pitchFamily="49" charset="0"/>
                <a:cs typeface="Courier New" panose="02070309020205020404" pitchFamily="49" charset="0"/>
              </a:rPr>
              <a:t>pigLines</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lines.filter</a:t>
            </a:r>
            <a:r>
              <a:rPr lang="en-US" sz="1800" dirty="0">
                <a:latin typeface="Courier New" panose="02070309020205020404" pitchFamily="49" charset="0"/>
                <a:cs typeface="Courier New" panose="02070309020205020404" pitchFamily="49" charset="0"/>
              </a:rPr>
              <a:t>(lambda line: "pig" in line)</a:t>
            </a:r>
          </a:p>
          <a:p>
            <a:pPr marL="0" indent="0">
              <a:buNone/>
            </a:pPr>
            <a:r>
              <a:rPr lang="en-US" sz="2400" dirty="0">
                <a:cs typeface="Courier New" panose="02070309020205020404" pitchFamily="49" charset="0"/>
              </a:rPr>
              <a:t>Input: one or more RDDs.  Output: new RDD</a:t>
            </a:r>
          </a:p>
          <a:p>
            <a:pPr marL="0" indent="0">
              <a:buNone/>
            </a:pPr>
            <a:r>
              <a:rPr lang="en-US" sz="2800" dirty="0"/>
              <a:t>3.  Computing </a:t>
            </a:r>
            <a:r>
              <a:rPr lang="en-US" sz="2800" u="sng" dirty="0"/>
              <a:t>actions</a:t>
            </a:r>
            <a:r>
              <a:rPr lang="en-US" sz="2800" dirty="0"/>
              <a:t> on RDDs to get a result</a:t>
            </a:r>
          </a:p>
          <a:p>
            <a:pPr marL="0" indent="0">
              <a:buNone/>
            </a:pPr>
            <a:r>
              <a:rPr lang="en-US" sz="2500" dirty="0"/>
              <a:t>e.g. </a:t>
            </a:r>
            <a:r>
              <a:rPr lang="en-US" sz="1800" dirty="0" err="1">
                <a:latin typeface="Courier New" panose="02070309020205020404" pitchFamily="49" charset="0"/>
                <a:cs typeface="Courier New" panose="02070309020205020404" pitchFamily="49" charset="0"/>
              </a:rPr>
              <a:t>pigLines.first</a:t>
            </a:r>
            <a:r>
              <a:rPr lang="en-US" sz="1800" dirty="0">
                <a:latin typeface="Courier New" panose="02070309020205020404" pitchFamily="49" charset="0"/>
                <a:cs typeface="Courier New" panose="02070309020205020404" pitchFamily="49" charset="0"/>
              </a:rPr>
              <a:t>()</a:t>
            </a:r>
          </a:p>
          <a:p>
            <a:pPr marL="0" indent="0">
              <a:buNone/>
            </a:pPr>
            <a:r>
              <a:rPr lang="en-US" sz="2400" dirty="0">
                <a:cs typeface="Courier New" panose="02070309020205020404" pitchFamily="49" charset="0"/>
              </a:rPr>
              <a:t>Input: one or more RDDs.  Output: various non-RDD</a:t>
            </a:r>
          </a:p>
          <a:p>
            <a:pPr marL="0" indent="0">
              <a:buNone/>
            </a:pPr>
            <a:endParaRPr lang="en-US" sz="2800" dirty="0"/>
          </a:p>
        </p:txBody>
      </p:sp>
      <p:sp>
        <p:nvSpPr>
          <p:cNvPr id="4" name="Slide Number Placeholder 3"/>
          <p:cNvSpPr>
            <a:spLocks noGrp="1"/>
          </p:cNvSpPr>
          <p:nvPr>
            <p:ph type="sldNum" sz="quarter" idx="12"/>
          </p:nvPr>
        </p:nvSpPr>
        <p:spPr/>
        <p:txBody>
          <a:bodyPr/>
          <a:lstStyle/>
          <a:p>
            <a:fld id="{489AA9CD-E03E-470E-A1F1-67531AF0EE6B}" type="slidenum">
              <a:rPr lang="en-US" smtClean="0"/>
              <a:pPr/>
              <a:t>12</a:t>
            </a:fld>
            <a:endParaRPr lang="en-US"/>
          </a:p>
        </p:txBody>
      </p:sp>
      <p:sp>
        <p:nvSpPr>
          <p:cNvPr id="5" name="Date Placeholder 4"/>
          <p:cNvSpPr>
            <a:spLocks noGrp="1"/>
          </p:cNvSpPr>
          <p:nvPr>
            <p:ph type="dt" sz="half" idx="10"/>
          </p:nvPr>
        </p:nvSpPr>
        <p:spPr/>
        <p:txBody>
          <a:bodyPr/>
          <a:lstStyle/>
          <a:p>
            <a:fld id="{5CD3AE2C-4901-6340-9F06-05BB4EE16F7E}" type="datetime1">
              <a:rPr lang="en-US" smtClean="0"/>
              <a:t>10/6/22</a:t>
            </a:fld>
            <a:endParaRPr lang="en-US"/>
          </a:p>
        </p:txBody>
      </p:sp>
      <p:sp>
        <p:nvSpPr>
          <p:cNvPr id="8" name="Title 1">
            <a:extLst>
              <a:ext uri="{FF2B5EF4-FFF2-40B4-BE49-F238E27FC236}">
                <a16:creationId xmlns:a16="http://schemas.microsoft.com/office/drawing/2014/main" id="{049595DB-9219-A943-AEB6-235C0BD7FB3D}"/>
              </a:ext>
            </a:extLst>
          </p:cNvPr>
          <p:cNvSpPr>
            <a:spLocks noGrp="1"/>
          </p:cNvSpPr>
          <p:nvPr>
            <p:ph type="title"/>
          </p:nvPr>
        </p:nvSpPr>
        <p:spPr>
          <a:xfrm>
            <a:off x="628650" y="365126"/>
            <a:ext cx="8134350" cy="1325563"/>
          </a:xfrm>
        </p:spPr>
        <p:txBody>
          <a:bodyPr>
            <a:normAutofit/>
          </a:bodyPr>
          <a:lstStyle/>
          <a:p>
            <a:r>
              <a:rPr lang="en-US" dirty="0"/>
              <a:t>Three kinds of operations on RDDs</a:t>
            </a:r>
          </a:p>
        </p:txBody>
      </p:sp>
    </p:spTree>
    <p:extLst>
      <p:ext uri="{BB962C8B-B14F-4D97-AF65-F5344CB8AC3E}">
        <p14:creationId xmlns:p14="http://schemas.microsoft.com/office/powerpoint/2010/main" val="73022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Creation methods</a:t>
            </a:r>
          </a:p>
        </p:txBody>
      </p:sp>
      <p:sp>
        <p:nvSpPr>
          <p:cNvPr id="3" name="Content Placeholder 2"/>
          <p:cNvSpPr>
            <a:spLocks noGrp="1"/>
          </p:cNvSpPr>
          <p:nvPr>
            <p:ph idx="1"/>
          </p:nvPr>
        </p:nvSpPr>
        <p:spPr/>
        <p:txBody>
          <a:bodyPr/>
          <a:lstStyle/>
          <a:p>
            <a:pPr marL="514350" indent="-514350">
              <a:buAutoNum type="arabicPeriod"/>
            </a:pPr>
            <a:r>
              <a:rPr lang="en-US" dirty="0"/>
              <a:t>Load data from external storage </a:t>
            </a:r>
          </a:p>
          <a:p>
            <a:pPr marL="914400" lvl="1" indent="-514350"/>
            <a:r>
              <a:rPr lang="en-US" dirty="0">
                <a:latin typeface="Courier New" panose="02070309020205020404" pitchFamily="49" charset="0"/>
                <a:cs typeface="Courier New" panose="02070309020205020404" pitchFamily="49" charset="0"/>
              </a:rPr>
              <a:t>lines =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nyt</a:t>
            </a:r>
            <a:r>
              <a:rPr lang="en-US" dirty="0">
                <a:latin typeface="Courier New" panose="02070309020205020404" pitchFamily="49" charset="0"/>
                <a:cs typeface="Courier New" panose="02070309020205020404" pitchFamily="49" charset="0"/>
              </a:rPr>
              <a:t>/1985.txt’)</a:t>
            </a:r>
          </a:p>
          <a:p>
            <a:pPr marL="914400" lvl="1" indent="-514350"/>
            <a:endParaRPr lang="en-US" dirty="0">
              <a:latin typeface="Courier New" panose="02070309020205020404" pitchFamily="49" charset="0"/>
              <a:cs typeface="Courier New" panose="02070309020205020404" pitchFamily="49" charset="0"/>
            </a:endParaRPr>
          </a:p>
          <a:p>
            <a:pPr marL="514350" indent="-514350">
              <a:buAutoNum type="arabicPeriod"/>
            </a:pPr>
            <a:r>
              <a:rPr lang="en-US" dirty="0">
                <a:latin typeface="Calibri" panose="020F0502020204030204" pitchFamily="34" charset="0"/>
                <a:cs typeface="Calibri" panose="020F0502020204030204" pitchFamily="34" charset="0"/>
              </a:rPr>
              <a:t>Parallelize an existing data structure</a:t>
            </a:r>
          </a:p>
          <a:p>
            <a:pPr marL="914400" lvl="1" indent="-514350"/>
            <a:r>
              <a:rPr lang="en-US" dirty="0">
                <a:latin typeface="Courier New" panose="02070309020205020404" pitchFamily="49" charset="0"/>
                <a:cs typeface="Courier New" panose="02070309020205020404" pitchFamily="49" charset="0"/>
              </a:rPr>
              <a:t>lines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(["pandas",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like pandas"])</a:t>
            </a:r>
          </a:p>
          <a:p>
            <a:pPr marL="914400" lvl="1" indent="-514350"/>
            <a:endParaRPr lang="en-US" dirty="0">
              <a:latin typeface="Courier New" panose="02070309020205020404" pitchFamily="49" charset="0"/>
              <a:cs typeface="Courier New" panose="02070309020205020404" pitchFamily="49" charset="0"/>
            </a:endParaRPr>
          </a:p>
          <a:p>
            <a:pPr marL="514350" indent="-514350">
              <a:buAutoNum type="arabicPeriod"/>
            </a:pP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489AA9CD-E03E-470E-A1F1-67531AF0EE6B}" type="slidenum">
              <a:rPr lang="en-US" smtClean="0"/>
              <a:pPr/>
              <a:t>13</a:t>
            </a:fld>
            <a:endParaRPr lang="en-US"/>
          </a:p>
        </p:txBody>
      </p:sp>
      <p:sp>
        <p:nvSpPr>
          <p:cNvPr id="5" name="Date Placeholder 4"/>
          <p:cNvSpPr>
            <a:spLocks noGrp="1"/>
          </p:cNvSpPr>
          <p:nvPr>
            <p:ph type="dt" sz="half" idx="10"/>
          </p:nvPr>
        </p:nvSpPr>
        <p:spPr/>
        <p:txBody>
          <a:bodyPr/>
          <a:lstStyle/>
          <a:p>
            <a:fld id="{C7641A92-9012-0444-9F9F-BA74EAA94C4A}" type="datetime1">
              <a:rPr lang="en-US" smtClean="0"/>
              <a:t>10/6/22</a:t>
            </a:fld>
            <a:endParaRPr lang="en-US"/>
          </a:p>
        </p:txBody>
      </p:sp>
    </p:spTree>
    <p:extLst>
      <p:ext uri="{BB962C8B-B14F-4D97-AF65-F5344CB8AC3E}">
        <p14:creationId xmlns:p14="http://schemas.microsoft.com/office/powerpoint/2010/main" val="409664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134350" cy="1325563"/>
          </a:xfrm>
        </p:spPr>
        <p:txBody>
          <a:bodyPr>
            <a:normAutofit/>
          </a:bodyPr>
          <a:lstStyle/>
          <a:p>
            <a:r>
              <a:rPr lang="en-US" dirty="0"/>
              <a:t>Three kinds of operations on RDDs</a:t>
            </a:r>
          </a:p>
        </p:txBody>
      </p:sp>
      <p:sp>
        <p:nvSpPr>
          <p:cNvPr id="3" name="Content Placeholder 2"/>
          <p:cNvSpPr>
            <a:spLocks noGrp="1"/>
          </p:cNvSpPr>
          <p:nvPr>
            <p:ph idx="1"/>
          </p:nvPr>
        </p:nvSpPr>
        <p:spPr>
          <a:xfrm>
            <a:off x="628650" y="1825625"/>
            <a:ext cx="8134350" cy="4351338"/>
          </a:xfrm>
        </p:spPr>
        <p:txBody>
          <a:bodyPr>
            <a:normAutofit/>
          </a:bodyPr>
          <a:lstStyle/>
          <a:p>
            <a:pPr marL="457200" indent="-457200">
              <a:buAutoNum type="arabicPeriod"/>
            </a:pPr>
            <a:r>
              <a:rPr lang="en-US" sz="2800" u="sng" dirty="0"/>
              <a:t>Creating</a:t>
            </a:r>
            <a:r>
              <a:rPr lang="en-US" sz="2800" dirty="0"/>
              <a:t> new RDDs</a:t>
            </a:r>
          </a:p>
          <a:p>
            <a:pPr marL="0" indent="0">
              <a:buNone/>
            </a:pPr>
            <a:r>
              <a:rPr lang="en-US" sz="2500" dirty="0"/>
              <a:t>e.g.  </a:t>
            </a:r>
            <a:r>
              <a:rPr lang="en-US" sz="1800" dirty="0">
                <a:latin typeface="Courier New" panose="02070309020205020404" pitchFamily="49" charset="0"/>
                <a:cs typeface="Courier New" panose="02070309020205020404" pitchFamily="49" charset="0"/>
              </a:rPr>
              <a:t>lines = </a:t>
            </a:r>
            <a:r>
              <a:rPr lang="en-US" sz="1800" dirty="0" err="1">
                <a:latin typeface="Courier New" panose="02070309020205020404" pitchFamily="49" charset="0"/>
                <a:cs typeface="Courier New" panose="02070309020205020404" pitchFamily="49" charset="0"/>
              </a:rPr>
              <a:t>sc.textFile</a:t>
            </a:r>
            <a:r>
              <a:rPr lang="en-US" sz="1800" dirty="0">
                <a:latin typeface="Courier New" panose="02070309020205020404" pitchFamily="49" charset="0"/>
                <a:cs typeface="Courier New" panose="02070309020205020404" pitchFamily="49" charset="0"/>
              </a:rPr>
              <a:t>("input.txt")</a:t>
            </a:r>
          </a:p>
          <a:p>
            <a:pPr marL="0" indent="0">
              <a:buNone/>
            </a:pPr>
            <a:r>
              <a:rPr lang="en-US" sz="2400" dirty="0">
                <a:cs typeface="Courier New" panose="02070309020205020404" pitchFamily="49" charset="0"/>
              </a:rPr>
              <a:t>Input: various.  Output: new RDD</a:t>
            </a:r>
          </a:p>
          <a:p>
            <a:pPr marL="0" indent="0">
              <a:buNone/>
            </a:pPr>
            <a:r>
              <a:rPr lang="en-US" sz="2800" b="1" dirty="0">
                <a:solidFill>
                  <a:srgbClr val="FF0000"/>
                </a:solidFill>
              </a:rPr>
              <a:t>2.  </a:t>
            </a:r>
            <a:r>
              <a:rPr lang="en-US" sz="2800" b="1" u="sng" dirty="0">
                <a:solidFill>
                  <a:srgbClr val="FF0000"/>
                </a:solidFill>
              </a:rPr>
              <a:t>Transforming</a:t>
            </a:r>
            <a:r>
              <a:rPr lang="en-US" sz="2800" b="1" dirty="0">
                <a:solidFill>
                  <a:srgbClr val="FF0000"/>
                </a:solidFill>
              </a:rPr>
              <a:t> existing RDDs</a:t>
            </a:r>
          </a:p>
          <a:p>
            <a:pPr marL="0" indent="0">
              <a:buNone/>
            </a:pPr>
            <a:r>
              <a:rPr lang="en-US" sz="2500" b="1" dirty="0">
                <a:solidFill>
                  <a:srgbClr val="FF0000"/>
                </a:solidFill>
              </a:rPr>
              <a:t>e.g. </a:t>
            </a:r>
            <a:r>
              <a:rPr lang="en-US" sz="1800" b="1" dirty="0" err="1">
                <a:solidFill>
                  <a:srgbClr val="FF0000"/>
                </a:solidFill>
                <a:latin typeface="Courier New" panose="02070309020205020404" pitchFamily="49" charset="0"/>
                <a:cs typeface="Courier New" panose="02070309020205020404" pitchFamily="49" charset="0"/>
              </a:rPr>
              <a:t>pigLines</a:t>
            </a:r>
            <a:r>
              <a:rPr lang="en-US" sz="1800" b="1" dirty="0">
                <a:solidFill>
                  <a:srgbClr val="FF0000"/>
                </a:solidFill>
                <a:latin typeface="Courier New" panose="02070309020205020404" pitchFamily="49" charset="0"/>
                <a:cs typeface="Courier New" panose="02070309020205020404" pitchFamily="49" charset="0"/>
              </a:rPr>
              <a:t> = </a:t>
            </a:r>
            <a:r>
              <a:rPr lang="en-US" sz="1800" b="1" dirty="0" err="1">
                <a:solidFill>
                  <a:srgbClr val="FF0000"/>
                </a:solidFill>
                <a:latin typeface="Courier New" panose="02070309020205020404" pitchFamily="49" charset="0"/>
                <a:cs typeface="Courier New" panose="02070309020205020404" pitchFamily="49" charset="0"/>
              </a:rPr>
              <a:t>lines.filter</a:t>
            </a:r>
            <a:r>
              <a:rPr lang="en-US" sz="1800" b="1" dirty="0">
                <a:solidFill>
                  <a:srgbClr val="FF0000"/>
                </a:solidFill>
                <a:latin typeface="Courier New" panose="02070309020205020404" pitchFamily="49" charset="0"/>
                <a:cs typeface="Courier New" panose="02070309020205020404" pitchFamily="49" charset="0"/>
              </a:rPr>
              <a:t>(lambda line: "pig" in line)</a:t>
            </a:r>
          </a:p>
          <a:p>
            <a:pPr marL="0" indent="0">
              <a:buNone/>
            </a:pPr>
            <a:r>
              <a:rPr lang="en-US" sz="2400" b="1" dirty="0">
                <a:solidFill>
                  <a:srgbClr val="FF0000"/>
                </a:solidFill>
                <a:cs typeface="Courier New" panose="02070309020205020404" pitchFamily="49" charset="0"/>
              </a:rPr>
              <a:t>Input: one or more RDDs.  Output: new RDD</a:t>
            </a:r>
          </a:p>
          <a:p>
            <a:pPr marL="0" indent="0">
              <a:buNone/>
            </a:pPr>
            <a:r>
              <a:rPr lang="en-US" sz="2800" dirty="0"/>
              <a:t>3.  Computing </a:t>
            </a:r>
            <a:r>
              <a:rPr lang="en-US" sz="2800" u="sng" dirty="0"/>
              <a:t>actions</a:t>
            </a:r>
            <a:r>
              <a:rPr lang="en-US" sz="2800" dirty="0"/>
              <a:t> on RDDs to get a result</a:t>
            </a:r>
          </a:p>
          <a:p>
            <a:pPr marL="0" indent="0">
              <a:buNone/>
            </a:pPr>
            <a:r>
              <a:rPr lang="en-US" sz="2500" dirty="0"/>
              <a:t>e.g. </a:t>
            </a:r>
            <a:r>
              <a:rPr lang="en-US" sz="1800" dirty="0" err="1">
                <a:latin typeface="Courier New" panose="02070309020205020404" pitchFamily="49" charset="0"/>
                <a:cs typeface="Courier New" panose="02070309020205020404" pitchFamily="49" charset="0"/>
              </a:rPr>
              <a:t>pigLines.first</a:t>
            </a:r>
            <a:r>
              <a:rPr lang="en-US" sz="1800" dirty="0">
                <a:latin typeface="Courier New" panose="02070309020205020404" pitchFamily="49" charset="0"/>
                <a:cs typeface="Courier New" panose="02070309020205020404" pitchFamily="49" charset="0"/>
              </a:rPr>
              <a:t>()</a:t>
            </a:r>
          </a:p>
          <a:p>
            <a:pPr marL="0" indent="0">
              <a:buNone/>
            </a:pPr>
            <a:r>
              <a:rPr lang="en-US" sz="2400" dirty="0">
                <a:cs typeface="Courier New" panose="02070309020205020404" pitchFamily="49" charset="0"/>
              </a:rPr>
              <a:t>Input: one or more RDDs.  Output: various non-RDD</a:t>
            </a:r>
          </a:p>
          <a:p>
            <a:pPr marL="0" indent="0">
              <a:buNone/>
            </a:pPr>
            <a:endParaRPr lang="en-US" sz="2800" dirty="0"/>
          </a:p>
        </p:txBody>
      </p:sp>
      <p:sp>
        <p:nvSpPr>
          <p:cNvPr id="4" name="Slide Number Placeholder 3"/>
          <p:cNvSpPr>
            <a:spLocks noGrp="1"/>
          </p:cNvSpPr>
          <p:nvPr>
            <p:ph type="sldNum" sz="quarter" idx="12"/>
          </p:nvPr>
        </p:nvSpPr>
        <p:spPr/>
        <p:txBody>
          <a:bodyPr/>
          <a:lstStyle/>
          <a:p>
            <a:fld id="{489AA9CD-E03E-470E-A1F1-67531AF0EE6B}" type="slidenum">
              <a:rPr lang="en-US" smtClean="0"/>
              <a:pPr/>
              <a:t>14</a:t>
            </a:fld>
            <a:endParaRPr lang="en-US"/>
          </a:p>
        </p:txBody>
      </p:sp>
      <p:sp>
        <p:nvSpPr>
          <p:cNvPr id="5" name="Date Placeholder 4"/>
          <p:cNvSpPr>
            <a:spLocks noGrp="1"/>
          </p:cNvSpPr>
          <p:nvPr>
            <p:ph type="dt" sz="half" idx="10"/>
          </p:nvPr>
        </p:nvSpPr>
        <p:spPr/>
        <p:txBody>
          <a:bodyPr/>
          <a:lstStyle/>
          <a:p>
            <a:fld id="{5CD3AE2C-4901-6340-9F06-05BB4EE16F7E}" type="datetime1">
              <a:rPr lang="en-US" smtClean="0"/>
              <a:t>10/6/22</a:t>
            </a:fld>
            <a:endParaRPr lang="en-US"/>
          </a:p>
        </p:txBody>
      </p:sp>
    </p:spTree>
    <p:extLst>
      <p:ext uri="{BB962C8B-B14F-4D97-AF65-F5344CB8AC3E}">
        <p14:creationId xmlns:p14="http://schemas.microsoft.com/office/powerpoint/2010/main" val="215252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4" y="274638"/>
            <a:ext cx="9337964" cy="1143000"/>
          </a:xfrm>
        </p:spPr>
        <p:txBody>
          <a:bodyPr>
            <a:normAutofit/>
          </a:bodyPr>
          <a:lstStyle/>
          <a:p>
            <a:r>
              <a:rPr lang="en-US" sz="3800" dirty="0"/>
              <a:t>Element-wise transformations: </a:t>
            </a:r>
            <a:r>
              <a:rPr lang="en-US" sz="3800" b="1" dirty="0"/>
              <a:t>map </a:t>
            </a:r>
            <a:r>
              <a:rPr lang="en-US" sz="3800" dirty="0"/>
              <a:t>and filter</a:t>
            </a:r>
          </a:p>
        </p:txBody>
      </p:sp>
      <p:sp>
        <p:nvSpPr>
          <p:cNvPr id="3" name="Content Placeholder 2"/>
          <p:cNvSpPr>
            <a:spLocks noGrp="1"/>
          </p:cNvSpPr>
          <p:nvPr>
            <p:ph idx="1"/>
          </p:nvPr>
        </p:nvSpPr>
        <p:spPr/>
        <p:txBody>
          <a:bodyPr>
            <a:normAutofit fontScale="70000" lnSpcReduction="20000"/>
          </a:bodyPr>
          <a:lstStyle/>
          <a:p>
            <a:r>
              <a:rPr lang="en-US" sz="3700" dirty="0"/>
              <a:t>The map() transformation takes in a function and applies it to each element in the RDD with the result of the function being the new value of each element in the resulting RDD. </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nums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([1, 2, 3, 4])</a:t>
            </a:r>
          </a:p>
          <a:p>
            <a:pPr marL="0" indent="0">
              <a:buNone/>
            </a:pPr>
            <a:r>
              <a:rPr lang="en-US" dirty="0">
                <a:latin typeface="Courier New" panose="02070309020205020404" pitchFamily="49" charset="0"/>
                <a:cs typeface="Courier New" panose="02070309020205020404" pitchFamily="49" charset="0"/>
              </a:rPr>
              <a:t>squared = </a:t>
            </a:r>
            <a:r>
              <a:rPr lang="en-US" dirty="0" err="1">
                <a:latin typeface="Courier New" panose="02070309020205020404" pitchFamily="49" charset="0"/>
                <a:cs typeface="Courier New" panose="02070309020205020404" pitchFamily="49" charset="0"/>
              </a:rPr>
              <a:t>nums.map</a:t>
            </a:r>
            <a:r>
              <a:rPr lang="en-US" dirty="0">
                <a:latin typeface="Courier New" panose="02070309020205020404" pitchFamily="49" charset="0"/>
                <a:cs typeface="Courier New" panose="02070309020205020404" pitchFamily="49" charset="0"/>
              </a:rPr>
              <a:t>(lambda x: x * x).collect()</a:t>
            </a:r>
          </a:p>
          <a:p>
            <a:pPr marL="0" indent="0">
              <a:buNone/>
            </a:pPr>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num</a:t>
            </a:r>
            <a:r>
              <a:rPr lang="en-US" dirty="0">
                <a:latin typeface="Courier New" panose="02070309020205020404" pitchFamily="49" charset="0"/>
                <a:cs typeface="Courier New" panose="02070309020205020404" pitchFamily="49" charset="0"/>
              </a:rPr>
              <a:t> in squared:</a:t>
            </a:r>
          </a:p>
          <a:p>
            <a:pPr marL="0" indent="0">
              <a:buNone/>
            </a:pPr>
            <a:r>
              <a:rPr lang="en-US" dirty="0">
                <a:latin typeface="Courier New" panose="02070309020205020404" pitchFamily="49" charset="0"/>
                <a:cs typeface="Courier New" panose="02070309020205020404" pitchFamily="49" charset="0"/>
              </a:rPr>
              <a:t>    print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 (</a:t>
            </a:r>
            <a:r>
              <a:rPr lang="en-US" dirty="0" err="1">
                <a:latin typeface="Courier New" panose="02070309020205020404" pitchFamily="49" charset="0"/>
                <a:cs typeface="Courier New" panose="02070309020205020404" pitchFamily="49" charset="0"/>
              </a:rPr>
              <a:t>num</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r>
              <a:rPr lang="en-US" sz="3700" dirty="0">
                <a:cs typeface="Courier New" panose="02070309020205020404" pitchFamily="49" charset="0"/>
              </a:rPr>
              <a:t>The magic of Spark: operations like ‘map’ are parallelized across the cluster.</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489AA9CD-E03E-470E-A1F1-67531AF0EE6B}" type="slidenum">
              <a:rPr lang="en-US" smtClean="0"/>
              <a:pPr/>
              <a:t>15</a:t>
            </a:fld>
            <a:endParaRPr lang="en-US"/>
          </a:p>
        </p:txBody>
      </p:sp>
      <p:sp>
        <p:nvSpPr>
          <p:cNvPr id="5" name="Date Placeholder 4"/>
          <p:cNvSpPr>
            <a:spLocks noGrp="1"/>
          </p:cNvSpPr>
          <p:nvPr>
            <p:ph type="dt" sz="half" idx="10"/>
          </p:nvPr>
        </p:nvSpPr>
        <p:spPr/>
        <p:txBody>
          <a:bodyPr/>
          <a:lstStyle/>
          <a:p>
            <a:fld id="{ADB418D4-90D5-1048-957F-4BC94BB2D191}" type="datetime1">
              <a:rPr lang="en-US" smtClean="0"/>
              <a:t>10/6/22</a:t>
            </a:fld>
            <a:endParaRPr lang="en-US"/>
          </a:p>
        </p:txBody>
      </p:sp>
    </p:spTree>
    <p:extLst>
      <p:ext uri="{BB962C8B-B14F-4D97-AF65-F5344CB8AC3E}">
        <p14:creationId xmlns:p14="http://schemas.microsoft.com/office/powerpoint/2010/main" val="2479827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Digression: Lambda Function</a:t>
            </a:r>
          </a:p>
        </p:txBody>
      </p:sp>
      <p:sp>
        <p:nvSpPr>
          <p:cNvPr id="3" name="Content Placeholder 2"/>
          <p:cNvSpPr>
            <a:spLocks noGrp="1"/>
          </p:cNvSpPr>
          <p:nvPr>
            <p:ph idx="1"/>
          </p:nvPr>
        </p:nvSpPr>
        <p:spPr/>
        <p:txBody>
          <a:bodyPr>
            <a:normAutofit/>
          </a:bodyPr>
          <a:lstStyle/>
          <a:p>
            <a:pPr marL="0" indent="0">
              <a:buNone/>
            </a:pPr>
            <a:r>
              <a:rPr lang="en-US" sz="1600" dirty="0" err="1">
                <a:latin typeface="Courier New" panose="02070309020205020404" pitchFamily="49" charset="0"/>
                <a:cs typeface="Courier New" panose="02070309020205020404" pitchFamily="49" charset="0"/>
              </a:rPr>
              <a:t>nums</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sc.parallelize</a:t>
            </a:r>
            <a:r>
              <a:rPr lang="en-US" sz="1600" dirty="0">
                <a:latin typeface="Courier New" panose="02070309020205020404" pitchFamily="49" charset="0"/>
                <a:cs typeface="Courier New" panose="02070309020205020404" pitchFamily="49" charset="0"/>
              </a:rPr>
              <a:t>([1, 2, 3, 4])</a:t>
            </a:r>
          </a:p>
          <a:p>
            <a:pPr marL="0" indent="0">
              <a:buNone/>
            </a:pPr>
            <a:r>
              <a:rPr lang="en-US" sz="1600" dirty="0">
                <a:latin typeface="Courier New" panose="02070309020205020404" pitchFamily="49" charset="0"/>
                <a:cs typeface="Courier New" panose="02070309020205020404" pitchFamily="49" charset="0"/>
              </a:rPr>
              <a:t>squared = </a:t>
            </a:r>
            <a:r>
              <a:rPr lang="en-US" sz="1600" dirty="0" err="1">
                <a:latin typeface="Courier New" panose="02070309020205020404" pitchFamily="49" charset="0"/>
                <a:cs typeface="Courier New" panose="02070309020205020404" pitchFamily="49" charset="0"/>
              </a:rPr>
              <a:t>nums.map</a:t>
            </a:r>
            <a:r>
              <a:rPr lang="en-US" sz="1600" dirty="0">
                <a:latin typeface="Courier New" panose="02070309020205020404" pitchFamily="49" charset="0"/>
                <a:cs typeface="Courier New" panose="02070309020205020404" pitchFamily="49" charset="0"/>
              </a:rPr>
              <a:t>(lambda x: x * x).collect()</a:t>
            </a:r>
          </a:p>
          <a:p>
            <a:pPr marL="0" indent="0">
              <a:buNone/>
            </a:pPr>
            <a:r>
              <a:rPr lang="en-US" sz="1600" dirty="0">
                <a:latin typeface="Courier New" panose="02070309020205020404" pitchFamily="49" charset="0"/>
                <a:cs typeface="Courier New" panose="02070309020205020404" pitchFamily="49" charset="0"/>
              </a:rPr>
              <a:t>for </a:t>
            </a:r>
            <a:r>
              <a:rPr lang="en-US" sz="1600" dirty="0" err="1">
                <a:latin typeface="Courier New" panose="02070309020205020404" pitchFamily="49" charset="0"/>
                <a:cs typeface="Courier New" panose="02070309020205020404" pitchFamily="49" charset="0"/>
              </a:rPr>
              <a:t>num</a:t>
            </a:r>
            <a:r>
              <a:rPr lang="en-US" sz="1600" dirty="0">
                <a:latin typeface="Courier New" panose="02070309020205020404" pitchFamily="49" charset="0"/>
                <a:cs typeface="Courier New" panose="02070309020205020404" pitchFamily="49" charset="0"/>
              </a:rPr>
              <a:t> in squared:</a:t>
            </a:r>
          </a:p>
          <a:p>
            <a:pPr marL="0" indent="0">
              <a:buNone/>
            </a:pPr>
            <a:r>
              <a:rPr lang="en-US" sz="1600" dirty="0">
                <a:latin typeface="Courier New" panose="02070309020205020404" pitchFamily="49" charset="0"/>
                <a:cs typeface="Courier New" panose="02070309020205020404" pitchFamily="49" charset="0"/>
              </a:rPr>
              <a:t>    print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 % (</a:t>
            </a:r>
            <a:r>
              <a:rPr lang="en-US" sz="1600" dirty="0" err="1">
                <a:latin typeface="Courier New" panose="02070309020205020404" pitchFamily="49" charset="0"/>
                <a:cs typeface="Courier New" panose="02070309020205020404" pitchFamily="49" charset="0"/>
              </a:rPr>
              <a:t>num</a:t>
            </a:r>
            <a:r>
              <a:rPr lang="en-US" sz="1600" dirty="0">
                <a:latin typeface="Courier New" panose="02070309020205020404" pitchFamily="49" charset="0"/>
                <a:cs typeface="Courier New" panose="02070309020205020404" pitchFamily="49" charset="0"/>
              </a:rPr>
              <a:t>)</a:t>
            </a:r>
          </a:p>
          <a:p>
            <a:pPr marL="0" indent="0">
              <a:buNone/>
            </a:pPr>
            <a:endParaRPr lang="en-US" sz="600" dirty="0">
              <a:latin typeface="Courier New" panose="02070309020205020404" pitchFamily="49" charset="0"/>
              <a:cs typeface="Courier New" panose="02070309020205020404" pitchFamily="49" charset="0"/>
            </a:endParaRPr>
          </a:p>
          <a:p>
            <a:pPr marL="0" indent="0">
              <a:buNone/>
            </a:pPr>
            <a:r>
              <a:rPr lang="en-US" sz="2000" dirty="0">
                <a:cs typeface="Courier New" panose="02070309020205020404" pitchFamily="49" charset="0"/>
              </a:rPr>
              <a:t>You can create anonymous functions in Python using lambda. For instance instead of:</a:t>
            </a:r>
          </a:p>
          <a:p>
            <a:pPr marL="0" indent="0">
              <a:buNone/>
            </a:pPr>
            <a:endParaRPr lang="en-US" sz="2000" dirty="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r>
              <a:rPr lang="en-US" sz="2000" dirty="0">
                <a:cs typeface="Courier New" panose="02070309020205020404" pitchFamily="49" charset="0"/>
              </a:rPr>
              <a:t>You can have</a:t>
            </a:r>
          </a:p>
          <a:p>
            <a:pPr marL="0" indent="0">
              <a:buNone/>
            </a:pPr>
            <a:endParaRPr lang="en-US" sz="2000" dirty="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r>
              <a:rPr lang="en-US" sz="2000" dirty="0">
                <a:cs typeface="Courier New" panose="02070309020205020404" pitchFamily="49" charset="0"/>
              </a:rPr>
              <a:t>You also do not have to assign lambda function to a variable:</a:t>
            </a:r>
          </a:p>
          <a:p>
            <a:pPr marL="0" indent="0">
              <a:buNone/>
            </a:pPr>
            <a:endParaRPr lang="en-US" sz="2000" dirty="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endParaRPr lang="en-US" sz="16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489AA9CD-E03E-470E-A1F1-67531AF0EE6B}" type="slidenum">
              <a:rPr lang="en-US" smtClean="0"/>
              <a:pPr/>
              <a:t>16</a:t>
            </a:fld>
            <a:endParaRPr lang="en-US"/>
          </a:p>
        </p:txBody>
      </p:sp>
      <p:sp>
        <p:nvSpPr>
          <p:cNvPr id="5" name="Date Placeholder 4"/>
          <p:cNvSpPr>
            <a:spLocks noGrp="1"/>
          </p:cNvSpPr>
          <p:nvPr>
            <p:ph type="dt" sz="half" idx="10"/>
          </p:nvPr>
        </p:nvSpPr>
        <p:spPr/>
        <p:txBody>
          <a:bodyPr/>
          <a:lstStyle/>
          <a:p>
            <a:fld id="{1A92E000-43C7-2442-B104-2DE2EF91F30C}" type="datetime1">
              <a:rPr lang="en-US" smtClean="0"/>
              <a:t>10/6/22</a:t>
            </a:fld>
            <a:endParaRPr lang="en-US"/>
          </a:p>
        </p:txBody>
      </p:sp>
      <p:sp>
        <p:nvSpPr>
          <p:cNvPr id="6" name="Rectangle 5">
            <a:extLst>
              <a:ext uri="{FF2B5EF4-FFF2-40B4-BE49-F238E27FC236}">
                <a16:creationId xmlns:a16="http://schemas.microsoft.com/office/drawing/2014/main" id="{5F2424D6-7C6F-BA42-AD07-44E8C3C228B0}"/>
              </a:ext>
            </a:extLst>
          </p:cNvPr>
          <p:cNvSpPr/>
          <p:nvPr/>
        </p:nvSpPr>
        <p:spPr>
          <a:xfrm>
            <a:off x="2770908" y="1915074"/>
            <a:ext cx="2113351" cy="287799"/>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5D8E7933-473F-5444-AB8B-5DBD8F5B4E69}"/>
              </a:ext>
            </a:extLst>
          </p:cNvPr>
          <p:cNvGraphicFramePr>
            <a:graphicFrameLocks noGrp="1"/>
          </p:cNvGraphicFramePr>
          <p:nvPr/>
        </p:nvGraphicFramePr>
        <p:xfrm>
          <a:off x="515814" y="3667154"/>
          <a:ext cx="3323962" cy="518160"/>
        </p:xfrm>
        <a:graphic>
          <a:graphicData uri="http://schemas.openxmlformats.org/drawingml/2006/table">
            <a:tbl>
              <a:tblPr/>
              <a:tblGrid>
                <a:gridCol w="164465">
                  <a:extLst>
                    <a:ext uri="{9D8B030D-6E8A-4147-A177-3AD203B41FA5}">
                      <a16:colId xmlns:a16="http://schemas.microsoft.com/office/drawing/2014/main" val="4202809498"/>
                    </a:ext>
                  </a:extLst>
                </a:gridCol>
                <a:gridCol w="3159497">
                  <a:extLst>
                    <a:ext uri="{9D8B030D-6E8A-4147-A177-3AD203B41FA5}">
                      <a16:colId xmlns:a16="http://schemas.microsoft.com/office/drawing/2014/main" val="2708375257"/>
                    </a:ext>
                  </a:extLst>
                </a:gridCol>
              </a:tblGrid>
              <a:tr h="336409">
                <a:tc>
                  <a:txBody>
                    <a:bodyPr/>
                    <a:lstStyle/>
                    <a:p>
                      <a:pPr algn="ctr" fontAlgn="base"/>
                      <a:r>
                        <a:rPr lang="en-US" sz="1400" b="0">
                          <a:solidFill>
                            <a:srgbClr val="AFAFAF"/>
                          </a:solidFill>
                          <a:effectLst/>
                          <a:latin typeface="inherit"/>
                        </a:rPr>
                        <a:t>1</a:t>
                      </a:r>
                    </a:p>
                    <a:p>
                      <a:pPr algn="ctr" fontAlgn="base"/>
                      <a:r>
                        <a:rPr lang="en-US" sz="1400" b="0">
                          <a:solidFill>
                            <a:srgbClr val="AFAFAF"/>
                          </a:solidFill>
                          <a:effectLst/>
                          <a:latin typeface="inherit"/>
                        </a:rPr>
                        <a:t>2</a:t>
                      </a:r>
                    </a:p>
                  </a:txBody>
                  <a:tcPr marR="47625">
                    <a:lnL>
                      <a:noFill/>
                    </a:lnL>
                    <a:lnR w="28575" cap="flat" cmpd="sng" algn="ctr">
                      <a:solidFill>
                        <a:srgbClr val="6CE26C"/>
                      </a:solidFill>
                      <a:prstDash val="solid"/>
                      <a:round/>
                      <a:headEnd type="none" w="med" len="med"/>
                      <a:tailEnd type="none" w="med" len="med"/>
                    </a:lnR>
                    <a:lnT>
                      <a:noFill/>
                    </a:lnT>
                    <a:lnB>
                      <a:noFill/>
                    </a:lnB>
                  </a:tcPr>
                </a:tc>
                <a:tc>
                  <a:txBody>
                    <a:bodyPr/>
                    <a:lstStyle/>
                    <a:p>
                      <a:pPr algn="l" fontAlgn="base"/>
                      <a:r>
                        <a:rPr lang="en-US" sz="1400" b="0" dirty="0">
                          <a:solidFill>
                            <a:srgbClr val="800080"/>
                          </a:solidFill>
                          <a:effectLst/>
                          <a:latin typeface="inherit"/>
                        </a:rPr>
                        <a:t>def</a:t>
                      </a:r>
                      <a:r>
                        <a:rPr lang="en-US" sz="1400" b="0" dirty="0">
                          <a:solidFill>
                            <a:srgbClr val="006FE0"/>
                          </a:solidFill>
                          <a:effectLst/>
                          <a:latin typeface="inherit"/>
                        </a:rPr>
                        <a:t> </a:t>
                      </a:r>
                      <a:r>
                        <a:rPr lang="en-US" sz="1400" b="0" dirty="0">
                          <a:solidFill>
                            <a:srgbClr val="004ED0"/>
                          </a:solidFill>
                          <a:effectLst/>
                          <a:latin typeface="inherit"/>
                        </a:rPr>
                        <a:t>multiply</a:t>
                      </a:r>
                      <a:r>
                        <a:rPr lang="en-US" sz="1400" b="0" dirty="0">
                          <a:solidFill>
                            <a:srgbClr val="333333"/>
                          </a:solidFill>
                          <a:effectLst/>
                          <a:latin typeface="inherit"/>
                        </a:rPr>
                        <a:t>(</a:t>
                      </a:r>
                      <a:r>
                        <a:rPr lang="en-US" sz="1400" b="0" dirty="0">
                          <a:solidFill>
                            <a:srgbClr val="002D7A"/>
                          </a:solidFill>
                          <a:effectLst/>
                          <a:latin typeface="inherit"/>
                        </a:rPr>
                        <a:t>x</a:t>
                      </a:r>
                      <a:r>
                        <a:rPr lang="en-US" sz="1400" b="0" dirty="0">
                          <a:solidFill>
                            <a:srgbClr val="333333"/>
                          </a:solidFill>
                          <a:effectLst/>
                          <a:latin typeface="inherit"/>
                        </a:rPr>
                        <a:t>,</a:t>
                      </a:r>
                      <a:r>
                        <a:rPr lang="en-US" sz="1400" b="0" dirty="0">
                          <a:solidFill>
                            <a:srgbClr val="006FE0"/>
                          </a:solidFill>
                          <a:effectLst/>
                          <a:latin typeface="inherit"/>
                        </a:rPr>
                        <a:t> </a:t>
                      </a:r>
                      <a:r>
                        <a:rPr lang="en-US" sz="1400" b="0" dirty="0">
                          <a:solidFill>
                            <a:srgbClr val="002D7A"/>
                          </a:solidFill>
                          <a:effectLst/>
                          <a:latin typeface="inherit"/>
                        </a:rPr>
                        <a:t>y</a:t>
                      </a:r>
                      <a:r>
                        <a:rPr lang="en-US" sz="1400" b="0" dirty="0">
                          <a:solidFill>
                            <a:srgbClr val="333333"/>
                          </a:solidFill>
                          <a:effectLst/>
                          <a:latin typeface="inherit"/>
                        </a:rPr>
                        <a:t>)</a:t>
                      </a:r>
                      <a:r>
                        <a:rPr lang="en-US" sz="1400" b="0" dirty="0">
                          <a:solidFill>
                            <a:srgbClr val="006FE0"/>
                          </a:solidFill>
                          <a:effectLst/>
                          <a:latin typeface="inherit"/>
                        </a:rPr>
                        <a:t>:</a:t>
                      </a:r>
                      <a:endParaRPr lang="en-US" sz="1400" b="0" dirty="0">
                        <a:solidFill>
                          <a:srgbClr val="000000"/>
                        </a:solidFill>
                        <a:effectLst/>
                        <a:latin typeface="inherit"/>
                      </a:endParaRPr>
                    </a:p>
                    <a:p>
                      <a:pPr algn="l" fontAlgn="base"/>
                      <a:r>
                        <a:rPr lang="en-US" sz="1400" b="0" dirty="0">
                          <a:solidFill>
                            <a:srgbClr val="006FE0"/>
                          </a:solidFill>
                          <a:effectLst/>
                          <a:latin typeface="inherit"/>
                        </a:rPr>
                        <a:t>    </a:t>
                      </a:r>
                      <a:r>
                        <a:rPr lang="en-US" sz="1400" b="0" dirty="0">
                          <a:solidFill>
                            <a:srgbClr val="800080"/>
                          </a:solidFill>
                          <a:effectLst/>
                          <a:latin typeface="inherit"/>
                        </a:rPr>
                        <a:t>return</a:t>
                      </a:r>
                      <a:r>
                        <a:rPr lang="en-US" sz="1400" b="0" dirty="0">
                          <a:solidFill>
                            <a:srgbClr val="006FE0"/>
                          </a:solidFill>
                          <a:effectLst/>
                          <a:latin typeface="inherit"/>
                        </a:rPr>
                        <a:t> </a:t>
                      </a:r>
                      <a:r>
                        <a:rPr lang="en-US" sz="1400" b="0" dirty="0">
                          <a:solidFill>
                            <a:srgbClr val="002D7A"/>
                          </a:solidFill>
                          <a:effectLst/>
                          <a:latin typeface="inherit"/>
                        </a:rPr>
                        <a:t>x</a:t>
                      </a:r>
                      <a:r>
                        <a:rPr lang="en-US" sz="1400" b="0" dirty="0">
                          <a:solidFill>
                            <a:srgbClr val="006FE0"/>
                          </a:solidFill>
                          <a:effectLst/>
                          <a:latin typeface="inherit"/>
                        </a:rPr>
                        <a:t> * </a:t>
                      </a:r>
                      <a:r>
                        <a:rPr lang="en-US" sz="1400" b="0" dirty="0">
                          <a:solidFill>
                            <a:srgbClr val="002D7A"/>
                          </a:solidFill>
                          <a:effectLst/>
                          <a:latin typeface="inherit"/>
                        </a:rPr>
                        <a:t>y</a:t>
                      </a:r>
                      <a:endParaRPr lang="en-US" sz="1400" b="0" dirty="0">
                        <a:solidFill>
                          <a:srgbClr val="000000"/>
                        </a:solidFill>
                        <a:effectLst/>
                        <a:latin typeface="inherit"/>
                      </a:endParaRPr>
                    </a:p>
                  </a:txBody>
                  <a:tcPr>
                    <a:lnL w="28575" cap="flat" cmpd="sng" algn="ctr">
                      <a:solidFill>
                        <a:srgbClr val="6CE26C"/>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95087545"/>
                  </a:ext>
                </a:extLst>
              </a:tr>
            </a:tbl>
          </a:graphicData>
        </a:graphic>
      </p:graphicFrame>
      <p:graphicFrame>
        <p:nvGraphicFramePr>
          <p:cNvPr id="8" name="Table 7">
            <a:extLst>
              <a:ext uri="{FF2B5EF4-FFF2-40B4-BE49-F238E27FC236}">
                <a16:creationId xmlns:a16="http://schemas.microsoft.com/office/drawing/2014/main" id="{9D133EA4-6DD8-B74A-B1D2-87C0249F0141}"/>
              </a:ext>
            </a:extLst>
          </p:cNvPr>
          <p:cNvGraphicFramePr>
            <a:graphicFrameLocks noGrp="1"/>
          </p:cNvGraphicFramePr>
          <p:nvPr/>
        </p:nvGraphicFramePr>
        <p:xfrm>
          <a:off x="457199" y="4682750"/>
          <a:ext cx="5926903" cy="518160"/>
        </p:xfrm>
        <a:graphic>
          <a:graphicData uri="http://schemas.openxmlformats.org/drawingml/2006/table">
            <a:tbl>
              <a:tblPr/>
              <a:tblGrid>
                <a:gridCol w="230953">
                  <a:extLst>
                    <a:ext uri="{9D8B030D-6E8A-4147-A177-3AD203B41FA5}">
                      <a16:colId xmlns:a16="http://schemas.microsoft.com/office/drawing/2014/main" val="1343529926"/>
                    </a:ext>
                  </a:extLst>
                </a:gridCol>
                <a:gridCol w="5695950">
                  <a:extLst>
                    <a:ext uri="{9D8B030D-6E8A-4147-A177-3AD203B41FA5}">
                      <a16:colId xmlns:a16="http://schemas.microsoft.com/office/drawing/2014/main" val="302051871"/>
                    </a:ext>
                  </a:extLst>
                </a:gridCol>
              </a:tblGrid>
              <a:tr h="0">
                <a:tc>
                  <a:txBody>
                    <a:bodyPr/>
                    <a:lstStyle/>
                    <a:p>
                      <a:pPr algn="ctr" fontAlgn="base"/>
                      <a:r>
                        <a:rPr lang="en-US" sz="1400" b="0">
                          <a:solidFill>
                            <a:srgbClr val="AFAFAF"/>
                          </a:solidFill>
                          <a:effectLst/>
                          <a:latin typeface="inherit"/>
                        </a:rPr>
                        <a:t>1</a:t>
                      </a:r>
                    </a:p>
                    <a:p>
                      <a:pPr algn="ctr" fontAlgn="base"/>
                      <a:r>
                        <a:rPr lang="en-US" sz="1400" b="0">
                          <a:solidFill>
                            <a:srgbClr val="AFAFAF"/>
                          </a:solidFill>
                          <a:effectLst/>
                          <a:latin typeface="inherit"/>
                        </a:rPr>
                        <a:t>2</a:t>
                      </a:r>
                    </a:p>
                  </a:txBody>
                  <a:tcPr marR="47625">
                    <a:lnL>
                      <a:noFill/>
                    </a:lnL>
                    <a:lnR w="28575" cap="flat" cmpd="sng" algn="ctr">
                      <a:solidFill>
                        <a:srgbClr val="6CE26C"/>
                      </a:solidFill>
                      <a:prstDash val="solid"/>
                      <a:round/>
                      <a:headEnd type="none" w="med" len="med"/>
                      <a:tailEnd type="none" w="med" len="med"/>
                    </a:lnR>
                    <a:lnT>
                      <a:noFill/>
                    </a:lnT>
                    <a:lnB>
                      <a:noFill/>
                    </a:lnB>
                  </a:tcPr>
                </a:tc>
                <a:tc>
                  <a:txBody>
                    <a:bodyPr/>
                    <a:lstStyle/>
                    <a:p>
                      <a:pPr algn="l" fontAlgn="base"/>
                      <a:r>
                        <a:rPr lang="en-US" sz="1400" b="0" dirty="0">
                          <a:solidFill>
                            <a:srgbClr val="002D7A"/>
                          </a:solidFill>
                          <a:effectLst/>
                          <a:latin typeface="inherit"/>
                        </a:rPr>
                        <a:t>r</a:t>
                      </a:r>
                      <a:r>
                        <a:rPr lang="en-US" sz="1400" b="0" dirty="0">
                          <a:solidFill>
                            <a:srgbClr val="006FE0"/>
                          </a:solidFill>
                          <a:effectLst/>
                          <a:latin typeface="inherit"/>
                        </a:rPr>
                        <a:t> = </a:t>
                      </a:r>
                      <a:r>
                        <a:rPr lang="en-US" sz="1400" b="0" dirty="0">
                          <a:solidFill>
                            <a:srgbClr val="800080"/>
                          </a:solidFill>
                          <a:effectLst/>
                          <a:latin typeface="inherit"/>
                        </a:rPr>
                        <a:t>lambda</a:t>
                      </a:r>
                      <a:r>
                        <a:rPr lang="en-US" sz="1400" b="0" dirty="0">
                          <a:solidFill>
                            <a:srgbClr val="006FE0"/>
                          </a:solidFill>
                          <a:effectLst/>
                          <a:latin typeface="inherit"/>
                        </a:rPr>
                        <a:t> </a:t>
                      </a:r>
                      <a:r>
                        <a:rPr lang="en-US" sz="1400" b="0" dirty="0">
                          <a:solidFill>
                            <a:srgbClr val="002D7A"/>
                          </a:solidFill>
                          <a:effectLst/>
                          <a:latin typeface="inherit"/>
                        </a:rPr>
                        <a:t>x</a:t>
                      </a:r>
                      <a:r>
                        <a:rPr lang="en-US" sz="1400" b="0" dirty="0">
                          <a:solidFill>
                            <a:srgbClr val="333333"/>
                          </a:solidFill>
                          <a:effectLst/>
                          <a:latin typeface="inherit"/>
                        </a:rPr>
                        <a:t>,</a:t>
                      </a:r>
                      <a:r>
                        <a:rPr lang="en-US" sz="1400" b="0" dirty="0">
                          <a:solidFill>
                            <a:srgbClr val="006FE0"/>
                          </a:solidFill>
                          <a:effectLst/>
                          <a:latin typeface="inherit"/>
                        </a:rPr>
                        <a:t> </a:t>
                      </a:r>
                      <a:r>
                        <a:rPr lang="en-US" sz="1400" b="0" dirty="0">
                          <a:solidFill>
                            <a:srgbClr val="002D7A"/>
                          </a:solidFill>
                          <a:effectLst/>
                          <a:latin typeface="inherit"/>
                        </a:rPr>
                        <a:t>y</a:t>
                      </a:r>
                      <a:r>
                        <a:rPr lang="en-US" sz="1400" b="0" dirty="0">
                          <a:solidFill>
                            <a:srgbClr val="006FE0"/>
                          </a:solidFill>
                          <a:effectLst/>
                          <a:latin typeface="inherit"/>
                        </a:rPr>
                        <a:t>: </a:t>
                      </a:r>
                      <a:r>
                        <a:rPr lang="en-US" sz="1400" b="0" dirty="0">
                          <a:solidFill>
                            <a:srgbClr val="002D7A"/>
                          </a:solidFill>
                          <a:effectLst/>
                          <a:latin typeface="inherit"/>
                        </a:rPr>
                        <a:t>x</a:t>
                      </a:r>
                      <a:r>
                        <a:rPr lang="en-US" sz="1400" b="0" dirty="0">
                          <a:solidFill>
                            <a:srgbClr val="006FE0"/>
                          </a:solidFill>
                          <a:effectLst/>
                          <a:latin typeface="inherit"/>
                        </a:rPr>
                        <a:t> * </a:t>
                      </a:r>
                      <a:r>
                        <a:rPr lang="en-US" sz="1400" b="0" dirty="0">
                          <a:solidFill>
                            <a:srgbClr val="000000"/>
                          </a:solidFill>
                          <a:effectLst/>
                          <a:latin typeface="inherit"/>
                        </a:rPr>
                        <a:t>y</a:t>
                      </a:r>
                    </a:p>
                    <a:p>
                      <a:pPr algn="l" fontAlgn="base"/>
                      <a:r>
                        <a:rPr lang="en-US" sz="1400" b="0" dirty="0">
                          <a:solidFill>
                            <a:srgbClr val="004ED0"/>
                          </a:solidFill>
                          <a:effectLst/>
                          <a:latin typeface="inherit"/>
                        </a:rPr>
                        <a:t>r</a:t>
                      </a:r>
                      <a:r>
                        <a:rPr lang="en-US" sz="1400" b="0" dirty="0">
                          <a:solidFill>
                            <a:srgbClr val="333333"/>
                          </a:solidFill>
                          <a:effectLst/>
                          <a:latin typeface="inherit"/>
                        </a:rPr>
                        <a:t>(</a:t>
                      </a:r>
                      <a:r>
                        <a:rPr lang="en-US" sz="1400" b="0" dirty="0">
                          <a:solidFill>
                            <a:srgbClr val="CE0000"/>
                          </a:solidFill>
                          <a:effectLst/>
                          <a:latin typeface="inherit"/>
                        </a:rPr>
                        <a:t>12</a:t>
                      </a:r>
                      <a:r>
                        <a:rPr lang="en-US" sz="1400" b="0" dirty="0">
                          <a:solidFill>
                            <a:srgbClr val="333333"/>
                          </a:solidFill>
                          <a:effectLst/>
                          <a:latin typeface="inherit"/>
                        </a:rPr>
                        <a:t>,</a:t>
                      </a:r>
                      <a:r>
                        <a:rPr lang="en-US" sz="1400" b="0" dirty="0">
                          <a:solidFill>
                            <a:srgbClr val="006FE0"/>
                          </a:solidFill>
                          <a:effectLst/>
                          <a:latin typeface="inherit"/>
                        </a:rPr>
                        <a:t> </a:t>
                      </a:r>
                      <a:r>
                        <a:rPr lang="en-US" sz="1400" b="0" dirty="0">
                          <a:solidFill>
                            <a:srgbClr val="CE0000"/>
                          </a:solidFill>
                          <a:effectLst/>
                          <a:latin typeface="inherit"/>
                        </a:rPr>
                        <a:t>3</a:t>
                      </a:r>
                      <a:r>
                        <a:rPr lang="en-US" sz="1400" b="0" dirty="0">
                          <a:solidFill>
                            <a:srgbClr val="333333"/>
                          </a:solidFill>
                          <a:effectLst/>
                          <a:latin typeface="inherit"/>
                        </a:rPr>
                        <a:t>)</a:t>
                      </a:r>
                      <a:r>
                        <a:rPr lang="en-US" sz="1400" b="0" dirty="0">
                          <a:solidFill>
                            <a:srgbClr val="006FE0"/>
                          </a:solidFill>
                          <a:effectLst/>
                          <a:latin typeface="inherit"/>
                        </a:rPr>
                        <a:t> </a:t>
                      </a:r>
                      <a:r>
                        <a:rPr lang="en-US" sz="1400" b="0" dirty="0">
                          <a:solidFill>
                            <a:srgbClr val="000000"/>
                          </a:solidFill>
                          <a:effectLst/>
                          <a:latin typeface="inherit"/>
                        </a:rPr>
                        <a:t> </a:t>
                      </a:r>
                      <a:r>
                        <a:rPr lang="en-US" sz="1400" b="0" dirty="0">
                          <a:solidFill>
                            <a:srgbClr val="006FE0"/>
                          </a:solidFill>
                          <a:effectLst/>
                          <a:latin typeface="inherit"/>
                        </a:rPr>
                        <a:t> </a:t>
                      </a:r>
                      <a:r>
                        <a:rPr lang="en-US" sz="1400" b="0" dirty="0">
                          <a:solidFill>
                            <a:srgbClr val="FF8000"/>
                          </a:solidFill>
                          <a:effectLst/>
                          <a:latin typeface="inherit"/>
                        </a:rPr>
                        <a:t># call the lambda function</a:t>
                      </a:r>
                      <a:endParaRPr lang="en-US" sz="1400" b="0" dirty="0">
                        <a:solidFill>
                          <a:srgbClr val="000000"/>
                        </a:solidFill>
                        <a:effectLst/>
                        <a:latin typeface="inherit"/>
                      </a:endParaRPr>
                    </a:p>
                  </a:txBody>
                  <a:tcPr>
                    <a:lnL w="28575" cap="flat" cmpd="sng" algn="ctr">
                      <a:solidFill>
                        <a:srgbClr val="6CE26C"/>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85034564"/>
                  </a:ext>
                </a:extLst>
              </a:tr>
            </a:tbl>
          </a:graphicData>
        </a:graphic>
      </p:graphicFrame>
      <p:graphicFrame>
        <p:nvGraphicFramePr>
          <p:cNvPr id="10" name="Table 9">
            <a:extLst>
              <a:ext uri="{FF2B5EF4-FFF2-40B4-BE49-F238E27FC236}">
                <a16:creationId xmlns:a16="http://schemas.microsoft.com/office/drawing/2014/main" id="{F05A813A-34E9-094B-B7C9-E61386E99FBB}"/>
              </a:ext>
            </a:extLst>
          </p:cNvPr>
          <p:cNvGraphicFramePr>
            <a:graphicFrameLocks noGrp="1"/>
          </p:cNvGraphicFramePr>
          <p:nvPr/>
        </p:nvGraphicFramePr>
        <p:xfrm>
          <a:off x="457199" y="5821363"/>
          <a:ext cx="5926903" cy="304800"/>
        </p:xfrm>
        <a:graphic>
          <a:graphicData uri="http://schemas.openxmlformats.org/drawingml/2006/table">
            <a:tbl>
              <a:tblPr/>
              <a:tblGrid>
                <a:gridCol w="230953">
                  <a:extLst>
                    <a:ext uri="{9D8B030D-6E8A-4147-A177-3AD203B41FA5}">
                      <a16:colId xmlns:a16="http://schemas.microsoft.com/office/drawing/2014/main" val="3366576041"/>
                    </a:ext>
                  </a:extLst>
                </a:gridCol>
                <a:gridCol w="5695950">
                  <a:extLst>
                    <a:ext uri="{9D8B030D-6E8A-4147-A177-3AD203B41FA5}">
                      <a16:colId xmlns:a16="http://schemas.microsoft.com/office/drawing/2014/main" val="4226243382"/>
                    </a:ext>
                  </a:extLst>
                </a:gridCol>
              </a:tblGrid>
              <a:tr h="0">
                <a:tc>
                  <a:txBody>
                    <a:bodyPr/>
                    <a:lstStyle/>
                    <a:p>
                      <a:pPr algn="ctr" fontAlgn="base"/>
                      <a:r>
                        <a:rPr lang="en-US" sz="1400" b="0">
                          <a:solidFill>
                            <a:srgbClr val="AFAFAF"/>
                          </a:solidFill>
                          <a:effectLst/>
                          <a:latin typeface="inherit"/>
                        </a:rPr>
                        <a:t>1</a:t>
                      </a:r>
                    </a:p>
                  </a:txBody>
                  <a:tcPr marR="47625">
                    <a:lnL>
                      <a:noFill/>
                    </a:lnL>
                    <a:lnR w="28575" cap="flat" cmpd="sng" algn="ctr">
                      <a:solidFill>
                        <a:srgbClr val="6CE26C"/>
                      </a:solidFill>
                      <a:prstDash val="solid"/>
                      <a:round/>
                      <a:headEnd type="none" w="med" len="med"/>
                      <a:tailEnd type="none" w="med" len="med"/>
                    </a:lnR>
                    <a:lnT>
                      <a:noFill/>
                    </a:lnT>
                    <a:lnB>
                      <a:noFill/>
                    </a:lnB>
                  </a:tcPr>
                </a:tc>
                <a:tc>
                  <a:txBody>
                    <a:bodyPr/>
                    <a:lstStyle/>
                    <a:p>
                      <a:pPr algn="l" fontAlgn="base"/>
                      <a:r>
                        <a:rPr lang="en-US" sz="1400" b="0" dirty="0">
                          <a:solidFill>
                            <a:srgbClr val="333333"/>
                          </a:solidFill>
                          <a:effectLst/>
                          <a:latin typeface="inherit"/>
                        </a:rPr>
                        <a:t>(</a:t>
                      </a:r>
                      <a:r>
                        <a:rPr lang="en-US" sz="1400" b="0" dirty="0">
                          <a:solidFill>
                            <a:srgbClr val="800080"/>
                          </a:solidFill>
                          <a:effectLst/>
                          <a:latin typeface="inherit"/>
                        </a:rPr>
                        <a:t>lambda</a:t>
                      </a:r>
                      <a:r>
                        <a:rPr lang="en-US" sz="1400" b="0" dirty="0">
                          <a:solidFill>
                            <a:srgbClr val="006FE0"/>
                          </a:solidFill>
                          <a:effectLst/>
                          <a:latin typeface="inherit"/>
                        </a:rPr>
                        <a:t> </a:t>
                      </a:r>
                      <a:r>
                        <a:rPr lang="en-US" sz="1400" b="0" dirty="0">
                          <a:solidFill>
                            <a:srgbClr val="002D7A"/>
                          </a:solidFill>
                          <a:effectLst/>
                          <a:latin typeface="inherit"/>
                        </a:rPr>
                        <a:t>x</a:t>
                      </a:r>
                      <a:r>
                        <a:rPr lang="en-US" sz="1400" b="0" dirty="0">
                          <a:solidFill>
                            <a:srgbClr val="333333"/>
                          </a:solidFill>
                          <a:effectLst/>
                          <a:latin typeface="inherit"/>
                        </a:rPr>
                        <a:t>,</a:t>
                      </a:r>
                      <a:r>
                        <a:rPr lang="en-US" sz="1400" b="0" dirty="0">
                          <a:solidFill>
                            <a:srgbClr val="006FE0"/>
                          </a:solidFill>
                          <a:effectLst/>
                          <a:latin typeface="inherit"/>
                        </a:rPr>
                        <a:t> </a:t>
                      </a:r>
                      <a:r>
                        <a:rPr lang="en-US" sz="1400" b="0" dirty="0">
                          <a:solidFill>
                            <a:srgbClr val="002D7A"/>
                          </a:solidFill>
                          <a:effectLst/>
                          <a:latin typeface="inherit"/>
                        </a:rPr>
                        <a:t>y</a:t>
                      </a:r>
                      <a:r>
                        <a:rPr lang="en-US" sz="1400" b="0" dirty="0">
                          <a:solidFill>
                            <a:srgbClr val="006FE0"/>
                          </a:solidFill>
                          <a:effectLst/>
                          <a:latin typeface="inherit"/>
                        </a:rPr>
                        <a:t>: </a:t>
                      </a:r>
                      <a:r>
                        <a:rPr lang="en-US" sz="1400" b="0" dirty="0">
                          <a:solidFill>
                            <a:srgbClr val="002D7A"/>
                          </a:solidFill>
                          <a:effectLst/>
                          <a:latin typeface="inherit"/>
                        </a:rPr>
                        <a:t>x</a:t>
                      </a:r>
                      <a:r>
                        <a:rPr lang="en-US" sz="1400" b="0" dirty="0">
                          <a:solidFill>
                            <a:srgbClr val="006FE0"/>
                          </a:solidFill>
                          <a:effectLst/>
                          <a:latin typeface="inherit"/>
                        </a:rPr>
                        <a:t> * </a:t>
                      </a:r>
                      <a:r>
                        <a:rPr lang="en-US" sz="1400" b="0" dirty="0">
                          <a:solidFill>
                            <a:srgbClr val="002D7A"/>
                          </a:solidFill>
                          <a:effectLst/>
                          <a:latin typeface="inherit"/>
                        </a:rPr>
                        <a:t>y</a:t>
                      </a:r>
                      <a:r>
                        <a:rPr lang="en-US" sz="1400" b="0" dirty="0">
                          <a:solidFill>
                            <a:srgbClr val="333333"/>
                          </a:solidFill>
                          <a:effectLst/>
                          <a:latin typeface="inherit"/>
                        </a:rPr>
                        <a:t>)(</a:t>
                      </a:r>
                      <a:r>
                        <a:rPr lang="en-US" sz="1400" b="0" dirty="0">
                          <a:solidFill>
                            <a:srgbClr val="CE0000"/>
                          </a:solidFill>
                          <a:effectLst/>
                          <a:latin typeface="inherit"/>
                        </a:rPr>
                        <a:t>3</a:t>
                      </a:r>
                      <a:r>
                        <a:rPr lang="en-US" sz="1400" b="0" dirty="0">
                          <a:solidFill>
                            <a:srgbClr val="333333"/>
                          </a:solidFill>
                          <a:effectLst/>
                          <a:latin typeface="inherit"/>
                        </a:rPr>
                        <a:t>,</a:t>
                      </a:r>
                      <a:r>
                        <a:rPr lang="en-US" sz="1400" b="0" dirty="0">
                          <a:solidFill>
                            <a:srgbClr val="CE0000"/>
                          </a:solidFill>
                          <a:effectLst/>
                          <a:latin typeface="inherit"/>
                        </a:rPr>
                        <a:t>4</a:t>
                      </a:r>
                      <a:r>
                        <a:rPr lang="en-US" sz="1400" b="0" dirty="0">
                          <a:solidFill>
                            <a:srgbClr val="333333"/>
                          </a:solidFill>
                          <a:effectLst/>
                          <a:latin typeface="inherit"/>
                        </a:rPr>
                        <a:t>)</a:t>
                      </a:r>
                      <a:endParaRPr lang="en-US" sz="1400" b="0" dirty="0">
                        <a:solidFill>
                          <a:srgbClr val="000000"/>
                        </a:solidFill>
                        <a:effectLst/>
                        <a:latin typeface="inherit"/>
                      </a:endParaRPr>
                    </a:p>
                  </a:txBody>
                  <a:tcPr>
                    <a:lnL w="28575" cap="flat" cmpd="sng" algn="ctr">
                      <a:solidFill>
                        <a:srgbClr val="6CE26C"/>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85496493"/>
                  </a:ext>
                </a:extLst>
              </a:tr>
            </a:tbl>
          </a:graphicData>
        </a:graphic>
      </p:graphicFrame>
    </p:spTree>
    <p:extLst>
      <p:ext uri="{BB962C8B-B14F-4D97-AF65-F5344CB8AC3E}">
        <p14:creationId xmlns:p14="http://schemas.microsoft.com/office/powerpoint/2010/main" val="1698454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748" y="1624012"/>
            <a:ext cx="8929252" cy="4525963"/>
          </a:xfrm>
        </p:spPr>
        <p:txBody>
          <a:bodyPr>
            <a:normAutofit fontScale="70000" lnSpcReduction="20000"/>
          </a:bodyPr>
          <a:lstStyle/>
          <a:p>
            <a:r>
              <a:rPr lang="en-US" sz="3700" dirty="0"/>
              <a:t>The filter() transformation takes in a function and returns an RDD that only has elements that pass the filter() function.</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pigLines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lines.filter</a:t>
            </a:r>
            <a:r>
              <a:rPr lang="en-US" dirty="0">
                <a:latin typeface="Courier New" panose="02070309020205020404" pitchFamily="49" charset="0"/>
                <a:cs typeface="Courier New" panose="02070309020205020404" pitchFamily="49" charset="0"/>
              </a:rPr>
              <a:t>(lambda line: "pig" in line)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Or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containsError</a:t>
            </a:r>
            <a:r>
              <a:rPr lang="en-US" dirty="0">
                <a:latin typeface="Courier New" panose="02070309020205020404" pitchFamily="49" charset="0"/>
                <a:cs typeface="Courier New" panose="02070309020205020404" pitchFamily="49" charset="0"/>
              </a:rPr>
              <a:t>(s):</a:t>
            </a:r>
          </a:p>
          <a:p>
            <a:pPr marL="0" indent="0">
              <a:buNone/>
            </a:pPr>
            <a:r>
              <a:rPr lang="en-US" dirty="0">
                <a:latin typeface="Courier New" panose="02070309020205020404" pitchFamily="49" charset="0"/>
                <a:cs typeface="Courier New" panose="02070309020205020404" pitchFamily="49" charset="0"/>
              </a:rPr>
              <a:t>    return "error" in s</a:t>
            </a:r>
          </a:p>
          <a:p>
            <a:pPr marL="0" indent="0">
              <a:buNone/>
            </a:pPr>
            <a:r>
              <a:rPr lang="en-US" dirty="0">
                <a:latin typeface="Courier New" panose="02070309020205020404" pitchFamily="49" charset="0"/>
                <a:cs typeface="Courier New" panose="02070309020205020404" pitchFamily="49" charset="0"/>
              </a:rPr>
              <a:t>word = </a:t>
            </a:r>
            <a:r>
              <a:rPr lang="en-US" dirty="0" err="1">
                <a:latin typeface="Courier New" panose="02070309020205020404" pitchFamily="49" charset="0"/>
                <a:cs typeface="Courier New" panose="02070309020205020404" pitchFamily="49" charset="0"/>
              </a:rPr>
              <a:t>rdd.filter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containsError</a:t>
            </a:r>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489AA9CD-E03E-470E-A1F1-67531AF0EE6B}" type="slidenum">
              <a:rPr lang="en-US" smtClean="0"/>
              <a:pPr/>
              <a:t>17</a:t>
            </a:fld>
            <a:endParaRPr lang="en-US"/>
          </a:p>
        </p:txBody>
      </p:sp>
      <p:sp>
        <p:nvSpPr>
          <p:cNvPr id="5" name="Date Placeholder 4"/>
          <p:cNvSpPr>
            <a:spLocks noGrp="1"/>
          </p:cNvSpPr>
          <p:nvPr>
            <p:ph type="dt" sz="half" idx="10"/>
          </p:nvPr>
        </p:nvSpPr>
        <p:spPr/>
        <p:txBody>
          <a:bodyPr/>
          <a:lstStyle/>
          <a:p>
            <a:fld id="{4993E9B6-2282-7542-8489-5DCF83086D8F}" type="datetime1">
              <a:rPr lang="en-US" smtClean="0"/>
              <a:t>10/6/22</a:t>
            </a:fld>
            <a:endParaRPr lang="en-US"/>
          </a:p>
        </p:txBody>
      </p:sp>
      <p:sp>
        <p:nvSpPr>
          <p:cNvPr id="8" name="Title 1">
            <a:extLst>
              <a:ext uri="{FF2B5EF4-FFF2-40B4-BE49-F238E27FC236}">
                <a16:creationId xmlns:a16="http://schemas.microsoft.com/office/drawing/2014/main" id="{DB25EEC3-B48C-164A-BA18-329132D48F18}"/>
              </a:ext>
            </a:extLst>
          </p:cNvPr>
          <p:cNvSpPr>
            <a:spLocks noGrp="1"/>
          </p:cNvSpPr>
          <p:nvPr>
            <p:ph type="title"/>
          </p:nvPr>
        </p:nvSpPr>
        <p:spPr>
          <a:xfrm>
            <a:off x="-110834" y="274638"/>
            <a:ext cx="9337964" cy="1143000"/>
          </a:xfrm>
        </p:spPr>
        <p:txBody>
          <a:bodyPr>
            <a:normAutofit/>
          </a:bodyPr>
          <a:lstStyle/>
          <a:p>
            <a:r>
              <a:rPr lang="en-US" sz="3800" dirty="0"/>
              <a:t>Element-wise transformations: map</a:t>
            </a:r>
            <a:r>
              <a:rPr lang="en-US" sz="3800" b="1" dirty="0"/>
              <a:t> </a:t>
            </a:r>
            <a:r>
              <a:rPr lang="en-US" sz="3800" dirty="0"/>
              <a:t>and </a:t>
            </a:r>
            <a:r>
              <a:rPr lang="en-US" sz="3800" b="1" dirty="0"/>
              <a:t>filter</a:t>
            </a:r>
          </a:p>
        </p:txBody>
      </p:sp>
    </p:spTree>
    <p:extLst>
      <p:ext uri="{BB962C8B-B14F-4D97-AF65-F5344CB8AC3E}">
        <p14:creationId xmlns:p14="http://schemas.microsoft.com/office/powerpoint/2010/main" val="1260141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Element-wise transformations:  </a:t>
            </a:r>
            <a:r>
              <a:rPr lang="en-US" dirty="0" err="1"/>
              <a:t>flatMap</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2800" dirty="0"/>
              <a:t>Sometimes we want to produce </a:t>
            </a:r>
            <a:r>
              <a:rPr lang="en-US" sz="2800" b="1" dirty="0"/>
              <a:t>multiple output elements for each input element</a:t>
            </a:r>
            <a:r>
              <a:rPr lang="en-US" sz="2800" dirty="0"/>
              <a:t>. The operation to do this is called </a:t>
            </a:r>
            <a:r>
              <a:rPr lang="en-US" sz="2800" dirty="0" err="1"/>
              <a:t>flatMap</a:t>
            </a:r>
            <a:r>
              <a:rPr lang="en-US" sz="2800" dirty="0"/>
              <a:t>(). As with map(), the function we provide to </a:t>
            </a:r>
            <a:r>
              <a:rPr lang="en-US" sz="2800" dirty="0" err="1"/>
              <a:t>flatMap</a:t>
            </a:r>
            <a:r>
              <a:rPr lang="en-US" sz="2800" dirty="0"/>
              <a:t>() is called individually for each element in our input RDD. Instead of returning a single element, we return an iterator with our return values. Rather than producing an RDD of iterators, we get back an RDD that consists of the elements from all of the iterators.</a:t>
            </a:r>
          </a:p>
          <a:p>
            <a:pPr marL="0" indent="0">
              <a:buNone/>
            </a:pPr>
            <a:endParaRPr lang="en-US" dirty="0"/>
          </a:p>
          <a:p>
            <a:pPr marL="0" indent="0">
              <a:buNone/>
            </a:pPr>
            <a:r>
              <a:rPr lang="en-US" sz="1800" dirty="0">
                <a:latin typeface="Courier New" panose="02070309020205020404" pitchFamily="49" charset="0"/>
                <a:cs typeface="Courier New" panose="02070309020205020404" pitchFamily="49" charset="0"/>
              </a:rPr>
              <a:t>lines = </a:t>
            </a:r>
            <a:r>
              <a:rPr lang="en-US" sz="1800" dirty="0" err="1">
                <a:latin typeface="Courier New" panose="02070309020205020404" pitchFamily="49" charset="0"/>
                <a:cs typeface="Courier New" panose="02070309020205020404" pitchFamily="49" charset="0"/>
              </a:rPr>
              <a:t>sc.parallelize</a:t>
            </a:r>
            <a:r>
              <a:rPr lang="en-US" sz="1800" dirty="0">
                <a:latin typeface="Courier New" panose="02070309020205020404" pitchFamily="49" charset="0"/>
                <a:cs typeface="Courier New" panose="02070309020205020404" pitchFamily="49" charset="0"/>
              </a:rPr>
              <a:t>(["hello world", "hi"])</a:t>
            </a:r>
          </a:p>
          <a:p>
            <a:pPr marL="0" indent="0">
              <a:buNone/>
            </a:pPr>
            <a:r>
              <a:rPr lang="en-US" sz="1800" dirty="0">
                <a:latin typeface="Courier New" panose="02070309020205020404" pitchFamily="49" charset="0"/>
                <a:cs typeface="Courier New" panose="02070309020205020404" pitchFamily="49" charset="0"/>
              </a:rPr>
              <a:t>words = </a:t>
            </a:r>
            <a:r>
              <a:rPr lang="en-US" sz="1800" dirty="0" err="1">
                <a:latin typeface="Courier New" panose="02070309020205020404" pitchFamily="49" charset="0"/>
                <a:cs typeface="Courier New" panose="02070309020205020404" pitchFamily="49" charset="0"/>
              </a:rPr>
              <a:t>lines.flatMap</a:t>
            </a:r>
            <a:r>
              <a:rPr lang="en-US" sz="1800" dirty="0">
                <a:latin typeface="Courier New" panose="02070309020205020404" pitchFamily="49" charset="0"/>
                <a:cs typeface="Courier New" panose="02070309020205020404" pitchFamily="49" charset="0"/>
              </a:rPr>
              <a:t>(lambda line: </a:t>
            </a:r>
            <a:r>
              <a:rPr lang="en-US" sz="1800" dirty="0" err="1">
                <a:latin typeface="Courier New" panose="02070309020205020404" pitchFamily="49" charset="0"/>
                <a:cs typeface="Courier New" panose="02070309020205020404" pitchFamily="49" charset="0"/>
              </a:rPr>
              <a:t>line.split</a:t>
            </a:r>
            <a:r>
              <a:rPr lang="en-US" sz="1800" dirty="0">
                <a:latin typeface="Courier New" panose="02070309020205020404" pitchFamily="49" charset="0"/>
                <a:cs typeface="Courier New" panose="02070309020205020404" pitchFamily="49" charset="0"/>
              </a:rPr>
              <a:t>(" "))</a:t>
            </a:r>
          </a:p>
          <a:p>
            <a:pPr marL="0" indent="0">
              <a:buNone/>
            </a:pPr>
            <a:r>
              <a:rPr lang="en-US" sz="1800" dirty="0" err="1">
                <a:latin typeface="Courier New" panose="02070309020205020404" pitchFamily="49" charset="0"/>
                <a:cs typeface="Courier New" panose="02070309020205020404" pitchFamily="49" charset="0"/>
              </a:rPr>
              <a:t>words.first</a:t>
            </a:r>
            <a:r>
              <a:rPr lang="en-US" sz="1800" dirty="0">
                <a:latin typeface="Courier New" panose="02070309020205020404" pitchFamily="49" charset="0"/>
                <a:cs typeface="Courier New" panose="02070309020205020404" pitchFamily="49" charset="0"/>
              </a:rPr>
              <a:t>()  # returns "hello"</a:t>
            </a:r>
          </a:p>
        </p:txBody>
      </p:sp>
      <p:sp>
        <p:nvSpPr>
          <p:cNvPr id="4" name="Slide Number Placeholder 3"/>
          <p:cNvSpPr>
            <a:spLocks noGrp="1"/>
          </p:cNvSpPr>
          <p:nvPr>
            <p:ph type="sldNum" sz="quarter" idx="12"/>
          </p:nvPr>
        </p:nvSpPr>
        <p:spPr/>
        <p:txBody>
          <a:bodyPr/>
          <a:lstStyle/>
          <a:p>
            <a:fld id="{489AA9CD-E03E-470E-A1F1-67531AF0EE6B}" type="slidenum">
              <a:rPr lang="en-US" smtClean="0"/>
              <a:pPr/>
              <a:t>18</a:t>
            </a:fld>
            <a:endParaRPr lang="en-US"/>
          </a:p>
        </p:txBody>
      </p:sp>
      <p:sp>
        <p:nvSpPr>
          <p:cNvPr id="5" name="Date Placeholder 4"/>
          <p:cNvSpPr>
            <a:spLocks noGrp="1"/>
          </p:cNvSpPr>
          <p:nvPr>
            <p:ph type="dt" sz="half" idx="10"/>
          </p:nvPr>
        </p:nvSpPr>
        <p:spPr/>
        <p:txBody>
          <a:bodyPr/>
          <a:lstStyle/>
          <a:p>
            <a:fld id="{249099DE-2988-2644-8F10-0AEC548AF5DA}" type="datetime1">
              <a:rPr lang="en-US" smtClean="0"/>
              <a:t>10/6/22</a:t>
            </a:fld>
            <a:endParaRPr lang="en-US"/>
          </a:p>
        </p:txBody>
      </p:sp>
    </p:spTree>
    <p:extLst>
      <p:ext uri="{BB962C8B-B14F-4D97-AF65-F5344CB8AC3E}">
        <p14:creationId xmlns:p14="http://schemas.microsoft.com/office/powerpoint/2010/main" val="4005161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Set-like transformations</a:t>
            </a:r>
          </a:p>
        </p:txBody>
      </p:sp>
      <p:sp>
        <p:nvSpPr>
          <p:cNvPr id="3" name="Content Placeholder 2"/>
          <p:cNvSpPr>
            <a:spLocks noGrp="1"/>
          </p:cNvSpPr>
          <p:nvPr>
            <p:ph idx="1"/>
          </p:nvPr>
        </p:nvSpPr>
        <p:spPr/>
        <p:txBody>
          <a:bodyPr>
            <a:normAutofit/>
          </a:bodyPr>
          <a:lstStyle/>
          <a:p>
            <a:pPr marL="0" indent="0">
              <a:buNone/>
            </a:pPr>
            <a:r>
              <a:rPr lang="en-US" sz="1800" dirty="0" err="1">
                <a:latin typeface="Courier New" panose="02070309020205020404" pitchFamily="49" charset="0"/>
                <a:cs typeface="Courier New" panose="02070309020205020404" pitchFamily="49" charset="0"/>
              </a:rPr>
              <a:t>errorsRDD</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inputRDD.</a:t>
            </a:r>
            <a:r>
              <a:rPr lang="en-US" sz="1800" b="1" dirty="0" err="1">
                <a:latin typeface="Courier New" panose="02070309020205020404" pitchFamily="49" charset="0"/>
                <a:cs typeface="Courier New" panose="02070309020205020404" pitchFamily="49" charset="0"/>
              </a:rPr>
              <a:t>filter</a:t>
            </a:r>
            <a:r>
              <a:rPr lang="en-US" sz="1800" dirty="0">
                <a:latin typeface="Courier New" panose="02070309020205020404" pitchFamily="49" charset="0"/>
                <a:cs typeface="Courier New" panose="02070309020205020404" pitchFamily="49" charset="0"/>
              </a:rPr>
              <a:t>(lambda x: "error" in x)</a:t>
            </a:r>
          </a:p>
          <a:p>
            <a:pPr marL="0" indent="0">
              <a:buNone/>
            </a:pPr>
            <a:r>
              <a:rPr lang="en-US" sz="1800" dirty="0" err="1">
                <a:latin typeface="Courier New" panose="02070309020205020404" pitchFamily="49" charset="0"/>
                <a:cs typeface="Courier New" panose="02070309020205020404" pitchFamily="49" charset="0"/>
              </a:rPr>
              <a:t>warningsRDD</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inputRDD.</a:t>
            </a:r>
            <a:r>
              <a:rPr lang="en-US" sz="1800" b="1" dirty="0" err="1">
                <a:latin typeface="Courier New" panose="02070309020205020404" pitchFamily="49" charset="0"/>
                <a:cs typeface="Courier New" panose="02070309020205020404" pitchFamily="49" charset="0"/>
              </a:rPr>
              <a:t>filter</a:t>
            </a:r>
            <a:r>
              <a:rPr lang="en-US" sz="1800" dirty="0">
                <a:latin typeface="Courier New" panose="02070309020205020404" pitchFamily="49" charset="0"/>
                <a:cs typeface="Courier New" panose="02070309020205020404" pitchFamily="49" charset="0"/>
              </a:rPr>
              <a:t>(lambda x: "warning" in x)</a:t>
            </a:r>
          </a:p>
          <a:p>
            <a:pPr marL="0" indent="0">
              <a:buNone/>
            </a:pPr>
            <a:r>
              <a:rPr lang="en-US" sz="1800" dirty="0" err="1">
                <a:latin typeface="Courier New" panose="02070309020205020404" pitchFamily="49" charset="0"/>
                <a:cs typeface="Courier New" panose="02070309020205020404" pitchFamily="49" charset="0"/>
              </a:rPr>
              <a:t>badLinesRDD</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errorsRDD.</a:t>
            </a:r>
            <a:r>
              <a:rPr lang="en-US" sz="1800" b="1" dirty="0" err="1">
                <a:latin typeface="Courier New" panose="02070309020205020404" pitchFamily="49" charset="0"/>
                <a:cs typeface="Courier New" panose="02070309020205020404" pitchFamily="49" charset="0"/>
              </a:rPr>
              <a:t>union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warningsRDD</a:t>
            </a:r>
            <a:r>
              <a:rPr lang="en-US" sz="1800" dirty="0">
                <a:latin typeface="Courier New" panose="02070309020205020404" pitchFamily="49" charset="0"/>
                <a:cs typeface="Courier New" panose="02070309020205020404" pitchFamily="49" charset="0"/>
              </a:rPr>
              <a: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rdd1.union(rdd2)</a:t>
            </a:r>
          </a:p>
          <a:p>
            <a:pPr marL="0" indent="0">
              <a:buNone/>
            </a:pPr>
            <a:r>
              <a:rPr lang="en-US" sz="1800" dirty="0">
                <a:latin typeface="Courier New" panose="02070309020205020404" pitchFamily="49" charset="0"/>
                <a:cs typeface="Courier New" panose="02070309020205020404" pitchFamily="49" charset="0"/>
              </a:rPr>
              <a:t>rdd1.intersection(rdd2)</a:t>
            </a:r>
          </a:p>
          <a:p>
            <a:pPr marL="0" indent="0">
              <a:buNone/>
            </a:pPr>
            <a:r>
              <a:rPr lang="en-US" sz="1800" dirty="0">
                <a:latin typeface="Courier New" panose="02070309020205020404" pitchFamily="49" charset="0"/>
                <a:cs typeface="Courier New" panose="02070309020205020404" pitchFamily="49" charset="0"/>
              </a:rPr>
              <a:t>rdd1.subtract(rdd2)</a:t>
            </a:r>
          </a:p>
          <a:p>
            <a:pPr marL="0" indent="0">
              <a:buNone/>
            </a:pPr>
            <a:r>
              <a:rPr lang="en-US" sz="1800" dirty="0">
                <a:latin typeface="Courier New" panose="02070309020205020404" pitchFamily="49" charset="0"/>
                <a:cs typeface="Courier New" panose="02070309020205020404" pitchFamily="49" charset="0"/>
              </a:rPr>
              <a:t>rdd1.distinct()</a:t>
            </a:r>
          </a:p>
          <a:p>
            <a:pPr marL="0" indent="0">
              <a:buNone/>
            </a:pPr>
            <a:endParaRPr lang="en-US" sz="1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489AA9CD-E03E-470E-A1F1-67531AF0EE6B}" type="slidenum">
              <a:rPr lang="en-US" smtClean="0"/>
              <a:pPr/>
              <a:t>19</a:t>
            </a:fld>
            <a:endParaRPr lang="en-US"/>
          </a:p>
        </p:txBody>
      </p:sp>
      <p:sp>
        <p:nvSpPr>
          <p:cNvPr id="5" name="Date Placeholder 4"/>
          <p:cNvSpPr>
            <a:spLocks noGrp="1"/>
          </p:cNvSpPr>
          <p:nvPr>
            <p:ph type="dt" sz="half" idx="10"/>
          </p:nvPr>
        </p:nvSpPr>
        <p:spPr/>
        <p:txBody>
          <a:bodyPr/>
          <a:lstStyle/>
          <a:p>
            <a:fld id="{DF99137F-1CED-DD40-AF89-12CAD86A7CC3}" type="datetime1">
              <a:rPr lang="en-US" smtClean="0"/>
              <a:t>10/6/22</a:t>
            </a:fld>
            <a:endParaRPr lang="en-US"/>
          </a:p>
        </p:txBody>
      </p:sp>
    </p:spTree>
    <p:extLst>
      <p:ext uri="{BB962C8B-B14F-4D97-AF65-F5344CB8AC3E}">
        <p14:creationId xmlns:p14="http://schemas.microsoft.com/office/powerpoint/2010/main" val="1915328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ADA6-6594-549F-F6FC-1799A6D6AA67}"/>
              </a:ext>
            </a:extLst>
          </p:cNvPr>
          <p:cNvSpPr>
            <a:spLocks noGrp="1"/>
          </p:cNvSpPr>
          <p:nvPr>
            <p:ph type="title"/>
          </p:nvPr>
        </p:nvSpPr>
        <p:spPr/>
        <p:txBody>
          <a:bodyPr/>
          <a:lstStyle/>
          <a:p>
            <a:r>
              <a:rPr lang="en-US" dirty="0"/>
              <a:t>Before we get started… Projects</a:t>
            </a:r>
          </a:p>
        </p:txBody>
      </p:sp>
      <p:sp>
        <p:nvSpPr>
          <p:cNvPr id="3" name="Content Placeholder 2">
            <a:extLst>
              <a:ext uri="{FF2B5EF4-FFF2-40B4-BE49-F238E27FC236}">
                <a16:creationId xmlns:a16="http://schemas.microsoft.com/office/drawing/2014/main" id="{C288241C-D574-A351-EF49-EE89777934D3}"/>
              </a:ext>
            </a:extLst>
          </p:cNvPr>
          <p:cNvSpPr>
            <a:spLocks noGrp="1"/>
          </p:cNvSpPr>
          <p:nvPr>
            <p:ph idx="1"/>
          </p:nvPr>
        </p:nvSpPr>
        <p:spPr/>
        <p:txBody>
          <a:bodyPr>
            <a:normAutofit fontScale="85000" lnSpcReduction="20000"/>
          </a:bodyPr>
          <a:lstStyle/>
          <a:p>
            <a:r>
              <a:rPr lang="en-US" dirty="0"/>
              <a:t>Project proposal purpose and expectations:</a:t>
            </a:r>
          </a:p>
          <a:p>
            <a:pPr lvl="1"/>
            <a:r>
              <a:rPr lang="en-US" dirty="0"/>
              <a:t>Purpose: We want to make sure you have *a* plan for a project. This can change, if needed. (And indeed, we will tell you if it should)</a:t>
            </a:r>
          </a:p>
          <a:p>
            <a:pPr lvl="1"/>
            <a:r>
              <a:rPr lang="en-US" dirty="0"/>
              <a:t>Expectations: You don’t know spark yet. How can you know whether the task you are considering can be accomplished using spark/sparksql?</a:t>
            </a:r>
          </a:p>
          <a:p>
            <a:pPr lvl="2"/>
            <a:r>
              <a:rPr lang="en-US" dirty="0"/>
              <a:t>If you can see a way with mrjob, you can do it with spark</a:t>
            </a:r>
          </a:p>
          <a:p>
            <a:pPr lvl="2"/>
            <a:r>
              <a:rPr lang="en-US" dirty="0"/>
              <a:t>Most analyses you can imagine running using sql or python dataframes can be run using spark/sparksql but at a larger scale. Feel free to suggest an analysis and we will let you know if it is not possible (you won’t lose points for this)</a:t>
            </a:r>
          </a:p>
          <a:p>
            <a:pPr lvl="2"/>
            <a:r>
              <a:rPr lang="en-US" dirty="0"/>
              <a:t>Mostly, focus on the higher level goals for analysis. We want to make sure you have good datasets and a good first idea of a set of questions you would like to answer using them.</a:t>
            </a:r>
          </a:p>
        </p:txBody>
      </p:sp>
    </p:spTree>
    <p:extLst>
      <p:ext uri="{BB962C8B-B14F-4D97-AF65-F5344CB8AC3E}">
        <p14:creationId xmlns:p14="http://schemas.microsoft.com/office/powerpoint/2010/main" val="912937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a:t>Pair RDDs: collections of (key, value) pairs</a:t>
            </a:r>
          </a:p>
        </p:txBody>
      </p:sp>
      <p:sp>
        <p:nvSpPr>
          <p:cNvPr id="3" name="Content Placeholder 2"/>
          <p:cNvSpPr>
            <a:spLocks noGrp="1"/>
          </p:cNvSpPr>
          <p:nvPr>
            <p:ph idx="1"/>
          </p:nvPr>
        </p:nvSpPr>
        <p:spPr/>
        <p:txBody>
          <a:bodyPr/>
          <a:lstStyle/>
          <a:p>
            <a:r>
              <a:rPr lang="en-US" b="1" dirty="0" err="1">
                <a:latin typeface="Courier New" panose="02070309020205020404" pitchFamily="49" charset="0"/>
                <a:cs typeface="Courier New" panose="02070309020205020404" pitchFamily="49" charset="0"/>
              </a:rPr>
              <a:t>reduceByKey</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sortByKey</a:t>
            </a:r>
            <a:r>
              <a:rPr lang="en-US" b="1"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groupByKey</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mapValues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flatMapValues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keys()</a:t>
            </a:r>
          </a:p>
          <a:p>
            <a:r>
              <a:rPr lang="en-US" dirty="0">
                <a:latin typeface="Courier New" panose="02070309020205020404" pitchFamily="49" charset="0"/>
                <a:cs typeface="Courier New" panose="02070309020205020404" pitchFamily="49" charset="0"/>
              </a:rPr>
              <a:t>values()</a:t>
            </a:r>
          </a:p>
        </p:txBody>
      </p:sp>
      <p:sp>
        <p:nvSpPr>
          <p:cNvPr id="4" name="Slide Number Placeholder 3"/>
          <p:cNvSpPr>
            <a:spLocks noGrp="1"/>
          </p:cNvSpPr>
          <p:nvPr>
            <p:ph type="sldNum" sz="quarter" idx="12"/>
          </p:nvPr>
        </p:nvSpPr>
        <p:spPr/>
        <p:txBody>
          <a:bodyPr/>
          <a:lstStyle/>
          <a:p>
            <a:fld id="{489AA9CD-E03E-470E-A1F1-67531AF0EE6B}" type="slidenum">
              <a:rPr lang="en-US" smtClean="0"/>
              <a:pPr/>
              <a:t>20</a:t>
            </a:fld>
            <a:endParaRPr lang="en-US"/>
          </a:p>
        </p:txBody>
      </p:sp>
      <p:sp>
        <p:nvSpPr>
          <p:cNvPr id="5" name="Date Placeholder 4"/>
          <p:cNvSpPr>
            <a:spLocks noGrp="1"/>
          </p:cNvSpPr>
          <p:nvPr>
            <p:ph type="dt" sz="half" idx="10"/>
          </p:nvPr>
        </p:nvSpPr>
        <p:spPr/>
        <p:txBody>
          <a:bodyPr/>
          <a:lstStyle/>
          <a:p>
            <a:fld id="{1E07EF10-77C5-174C-A9F0-8131DEC3813F}" type="datetime1">
              <a:rPr lang="en-US" smtClean="0"/>
              <a:t>10/6/22</a:t>
            </a:fld>
            <a:endParaRPr lang="en-US"/>
          </a:p>
        </p:txBody>
      </p:sp>
    </p:spTree>
    <p:extLst>
      <p:ext uri="{BB962C8B-B14F-4D97-AF65-F5344CB8AC3E}">
        <p14:creationId xmlns:p14="http://schemas.microsoft.com/office/powerpoint/2010/main" val="784134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RDDs: </a:t>
            </a:r>
            <a:r>
              <a:rPr lang="en-US" dirty="0" err="1"/>
              <a:t>sortByKey</a:t>
            </a:r>
            <a:r>
              <a:rPr lang="en-US" dirty="0"/>
              <a:t>()</a:t>
            </a:r>
          </a:p>
        </p:txBody>
      </p:sp>
      <p:sp>
        <p:nvSpPr>
          <p:cNvPr id="3" name="Content Placeholder 2"/>
          <p:cNvSpPr>
            <a:spLocks noGrp="1"/>
          </p:cNvSpPr>
          <p:nvPr>
            <p:ph idx="1"/>
          </p:nvPr>
        </p:nvSpPr>
        <p:spPr/>
        <p:txBody>
          <a:bodyPr/>
          <a:lstStyle/>
          <a:p>
            <a:pPr marL="0" indent="0">
              <a:buNone/>
            </a:pPr>
            <a:r>
              <a:rPr lang="en-US" sz="2600" dirty="0"/>
              <a:t>Just like the Python sorted() function: sort (key, value) pairs alphabetically</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word_counts_sorted = </a:t>
            </a:r>
            <a:r>
              <a:rPr lang="en-US" sz="1800" dirty="0" err="1">
                <a:latin typeface="Courier New" panose="02070309020205020404" pitchFamily="49" charset="0"/>
                <a:cs typeface="Courier New" panose="02070309020205020404" pitchFamily="49" charset="0"/>
              </a:rPr>
              <a:t>word_counts.sortByKey</a:t>
            </a:r>
            <a:r>
              <a:rPr lang="en-US" sz="1800" dirty="0">
                <a:latin typeface="Courier New" panose="02070309020205020404" pitchFamily="49" charset="0"/>
                <a:cs typeface="Courier New" panose="02070309020205020404" pitchFamily="49" charset="0"/>
              </a:rPr>
              <a:t>()</a:t>
            </a:r>
          </a:p>
          <a:p>
            <a:pPr marL="0" indent="0">
              <a:buNone/>
            </a:pPr>
            <a:endParaRPr lang="en-US" dirty="0"/>
          </a:p>
        </p:txBody>
      </p:sp>
      <p:sp>
        <p:nvSpPr>
          <p:cNvPr id="4" name="Slide Number Placeholder 3"/>
          <p:cNvSpPr>
            <a:spLocks noGrp="1"/>
          </p:cNvSpPr>
          <p:nvPr>
            <p:ph type="sldNum" sz="quarter" idx="12"/>
          </p:nvPr>
        </p:nvSpPr>
        <p:spPr/>
        <p:txBody>
          <a:bodyPr/>
          <a:lstStyle/>
          <a:p>
            <a:fld id="{489AA9CD-E03E-470E-A1F1-67531AF0EE6B}" type="slidenum">
              <a:rPr lang="en-US" smtClean="0"/>
              <a:pPr/>
              <a:t>21</a:t>
            </a:fld>
            <a:endParaRPr lang="en-US"/>
          </a:p>
        </p:txBody>
      </p:sp>
      <p:sp>
        <p:nvSpPr>
          <p:cNvPr id="6" name="Date Placeholder 5"/>
          <p:cNvSpPr>
            <a:spLocks noGrp="1"/>
          </p:cNvSpPr>
          <p:nvPr>
            <p:ph type="dt" sz="half" idx="10"/>
          </p:nvPr>
        </p:nvSpPr>
        <p:spPr/>
        <p:txBody>
          <a:bodyPr/>
          <a:lstStyle/>
          <a:p>
            <a:fld id="{81CDB0AD-17A9-D844-A63E-DCBFA3C7D999}" type="datetime1">
              <a:rPr lang="en-US" smtClean="0"/>
              <a:t>10/6/22</a:t>
            </a:fld>
            <a:endParaRPr lang="en-US"/>
          </a:p>
        </p:txBody>
      </p:sp>
    </p:spTree>
    <p:extLst>
      <p:ext uri="{BB962C8B-B14F-4D97-AF65-F5344CB8AC3E}">
        <p14:creationId xmlns:p14="http://schemas.microsoft.com/office/powerpoint/2010/main" val="1558563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RDDs: </a:t>
            </a:r>
            <a:r>
              <a:rPr lang="en-US" dirty="0" err="1"/>
              <a:t>sortBy</a:t>
            </a:r>
            <a:r>
              <a:rPr lang="en-US" dirty="0"/>
              <a:t>()</a:t>
            </a:r>
          </a:p>
        </p:txBody>
      </p:sp>
      <p:sp>
        <p:nvSpPr>
          <p:cNvPr id="3" name="Content Placeholder 2"/>
          <p:cNvSpPr>
            <a:spLocks noGrp="1"/>
          </p:cNvSpPr>
          <p:nvPr>
            <p:ph idx="1"/>
          </p:nvPr>
        </p:nvSpPr>
        <p:spPr/>
        <p:txBody>
          <a:bodyPr>
            <a:normAutofit/>
          </a:bodyPr>
          <a:lstStyle/>
          <a:p>
            <a:pPr marL="0" indent="0">
              <a:buNone/>
            </a:pPr>
            <a:r>
              <a:rPr lang="en-US" sz="2600" dirty="0"/>
              <a:t>Just like the Python sorted() using a key= function</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word_counts_sorted = word_count3.sortBy(lambda x: x[1], ascending = False)</a:t>
            </a:r>
          </a:p>
          <a:p>
            <a:pPr marL="0" indent="0">
              <a:buNone/>
            </a:pPr>
            <a:endParaRPr lang="en-US" sz="1600" dirty="0"/>
          </a:p>
        </p:txBody>
      </p:sp>
      <p:sp>
        <p:nvSpPr>
          <p:cNvPr id="4" name="Slide Number Placeholder 3"/>
          <p:cNvSpPr>
            <a:spLocks noGrp="1"/>
          </p:cNvSpPr>
          <p:nvPr>
            <p:ph type="sldNum" sz="quarter" idx="12"/>
          </p:nvPr>
        </p:nvSpPr>
        <p:spPr/>
        <p:txBody>
          <a:bodyPr/>
          <a:lstStyle/>
          <a:p>
            <a:fld id="{489AA9CD-E03E-470E-A1F1-67531AF0EE6B}" type="slidenum">
              <a:rPr lang="en-US" smtClean="0"/>
              <a:pPr/>
              <a:t>22</a:t>
            </a:fld>
            <a:endParaRPr lang="en-US"/>
          </a:p>
        </p:txBody>
      </p:sp>
      <p:sp>
        <p:nvSpPr>
          <p:cNvPr id="6" name="Date Placeholder 5"/>
          <p:cNvSpPr>
            <a:spLocks noGrp="1"/>
          </p:cNvSpPr>
          <p:nvPr>
            <p:ph type="dt" sz="half" idx="10"/>
          </p:nvPr>
        </p:nvSpPr>
        <p:spPr/>
        <p:txBody>
          <a:bodyPr/>
          <a:lstStyle/>
          <a:p>
            <a:fld id="{5FE1E075-AD2D-3B40-8037-FE6D7B0684A8}" type="datetime1">
              <a:rPr lang="en-US" smtClean="0"/>
              <a:t>10/6/22</a:t>
            </a:fld>
            <a:endParaRPr lang="en-US"/>
          </a:p>
        </p:txBody>
      </p:sp>
    </p:spTree>
    <p:extLst>
      <p:ext uri="{BB962C8B-B14F-4D97-AF65-F5344CB8AC3E}">
        <p14:creationId xmlns:p14="http://schemas.microsoft.com/office/powerpoint/2010/main" val="3410639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RDDs: </a:t>
            </a:r>
            <a:r>
              <a:rPr lang="en-US" dirty="0" err="1"/>
              <a:t>reduceByKey</a:t>
            </a:r>
            <a:r>
              <a:rPr lang="en-US" dirty="0"/>
              <a:t>(</a:t>
            </a:r>
            <a:r>
              <a:rPr lang="en-US" dirty="0" err="1"/>
              <a:t>func</a:t>
            </a:r>
            <a:r>
              <a:rPr lang="en-US" dirty="0"/>
              <a:t>)</a:t>
            </a:r>
          </a:p>
        </p:txBody>
      </p:sp>
      <p:sp>
        <p:nvSpPr>
          <p:cNvPr id="3" name="Content Placeholder 2"/>
          <p:cNvSpPr>
            <a:spLocks noGrp="1"/>
          </p:cNvSpPr>
          <p:nvPr>
            <p:ph idx="1"/>
          </p:nvPr>
        </p:nvSpPr>
        <p:spPr/>
        <p:txBody>
          <a:bodyPr/>
          <a:lstStyle/>
          <a:p>
            <a:pPr marL="0" indent="0">
              <a:buNone/>
            </a:pPr>
            <a:r>
              <a:rPr lang="en-US" dirty="0"/>
              <a:t>Takes a function that operates on the values of two elements with the same key and returns a new RDD.</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s-ES" dirty="0" err="1">
                <a:latin typeface="Courier New" panose="02070309020205020404" pitchFamily="49" charset="0"/>
                <a:cs typeface="Courier New" panose="02070309020205020404" pitchFamily="49" charset="0"/>
              </a:rPr>
              <a:t>sumRDD</a:t>
            </a:r>
            <a:r>
              <a:rPr lang="es-ES" dirty="0">
                <a:latin typeface="Courier New" panose="02070309020205020404" pitchFamily="49" charset="0"/>
                <a:cs typeface="Courier New" panose="02070309020205020404" pitchFamily="49" charset="0"/>
              </a:rPr>
              <a:t> = </a:t>
            </a:r>
            <a:r>
              <a:rPr lang="es-ES" dirty="0" err="1">
                <a:latin typeface="Courier New" panose="02070309020205020404" pitchFamily="49" charset="0"/>
                <a:cs typeface="Courier New" panose="02070309020205020404" pitchFamily="49" charset="0"/>
              </a:rPr>
              <a:t>rdd.reduceByKey</a:t>
            </a:r>
            <a:r>
              <a:rPr lang="es-ES" dirty="0">
                <a:latin typeface="Courier New" panose="02070309020205020404" pitchFamily="49" charset="0"/>
                <a:cs typeface="Courier New" panose="02070309020205020404" pitchFamily="49" charset="0"/>
              </a:rPr>
              <a:t>(lambda x, y: x + y)</a:t>
            </a:r>
          </a:p>
          <a:p>
            <a:pPr marL="0" indent="0">
              <a:buNone/>
            </a:pPr>
            <a:endParaRPr lang="en-US" dirty="0"/>
          </a:p>
        </p:txBody>
      </p:sp>
      <p:sp>
        <p:nvSpPr>
          <p:cNvPr id="4" name="Slide Number Placeholder 3"/>
          <p:cNvSpPr>
            <a:spLocks noGrp="1"/>
          </p:cNvSpPr>
          <p:nvPr>
            <p:ph type="sldNum" sz="quarter" idx="12"/>
          </p:nvPr>
        </p:nvSpPr>
        <p:spPr/>
        <p:txBody>
          <a:bodyPr/>
          <a:lstStyle/>
          <a:p>
            <a:fld id="{489AA9CD-E03E-470E-A1F1-67531AF0EE6B}" type="slidenum">
              <a:rPr lang="en-US" smtClean="0"/>
              <a:pPr/>
              <a:t>23</a:t>
            </a:fld>
            <a:endParaRPr lang="en-US"/>
          </a:p>
        </p:txBody>
      </p:sp>
      <p:sp>
        <p:nvSpPr>
          <p:cNvPr id="6" name="Date Placeholder 5"/>
          <p:cNvSpPr>
            <a:spLocks noGrp="1"/>
          </p:cNvSpPr>
          <p:nvPr>
            <p:ph type="dt" sz="half" idx="10"/>
          </p:nvPr>
        </p:nvSpPr>
        <p:spPr/>
        <p:txBody>
          <a:bodyPr/>
          <a:lstStyle/>
          <a:p>
            <a:fld id="{D65C0D08-20A1-AB4E-8D4E-1A65748DECA6}" type="datetime1">
              <a:rPr lang="en-US" smtClean="0"/>
              <a:t>10/6/22</a:t>
            </a:fld>
            <a:endParaRPr lang="en-US"/>
          </a:p>
        </p:txBody>
      </p:sp>
    </p:spTree>
    <p:extLst>
      <p:ext uri="{BB962C8B-B14F-4D97-AF65-F5344CB8AC3E}">
        <p14:creationId xmlns:p14="http://schemas.microsoft.com/office/powerpoint/2010/main" val="3132204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RDDs: reduce(</a:t>
            </a:r>
            <a:r>
              <a:rPr lang="en-US" dirty="0" err="1"/>
              <a:t>func</a:t>
            </a:r>
            <a:r>
              <a:rPr lang="en-US" dirty="0"/>
              <a:t>)</a:t>
            </a:r>
          </a:p>
        </p:txBody>
      </p:sp>
      <p:sp>
        <p:nvSpPr>
          <p:cNvPr id="3" name="Content Placeholder 2"/>
          <p:cNvSpPr>
            <a:spLocks noGrp="1"/>
          </p:cNvSpPr>
          <p:nvPr>
            <p:ph idx="1"/>
          </p:nvPr>
        </p:nvSpPr>
        <p:spPr/>
        <p:txBody>
          <a:bodyPr/>
          <a:lstStyle/>
          <a:p>
            <a:pPr marL="0" indent="0">
              <a:buNone/>
            </a:pPr>
            <a:r>
              <a:rPr lang="en-US" dirty="0"/>
              <a:t>Reduce is an action that aggregates all the elements of the RDD using some function and returns the final result to the driver program</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s-ES" dirty="0" err="1">
                <a:latin typeface="Courier New" panose="02070309020205020404" pitchFamily="49" charset="0"/>
                <a:cs typeface="Courier New" panose="02070309020205020404" pitchFamily="49" charset="0"/>
              </a:rPr>
              <a:t>sumRDD</a:t>
            </a:r>
            <a:r>
              <a:rPr lang="es-ES" dirty="0">
                <a:latin typeface="Courier New" panose="02070309020205020404" pitchFamily="49" charset="0"/>
                <a:cs typeface="Courier New" panose="02070309020205020404" pitchFamily="49" charset="0"/>
              </a:rPr>
              <a:t> = </a:t>
            </a:r>
            <a:r>
              <a:rPr lang="es-ES" dirty="0" err="1">
                <a:latin typeface="Courier New" panose="02070309020205020404" pitchFamily="49" charset="0"/>
                <a:cs typeface="Courier New" panose="02070309020205020404" pitchFamily="49" charset="0"/>
              </a:rPr>
              <a:t>rdd.reduce</a:t>
            </a:r>
            <a:r>
              <a:rPr lang="es-ES" dirty="0">
                <a:latin typeface="Courier New" panose="02070309020205020404" pitchFamily="49" charset="0"/>
                <a:cs typeface="Courier New" panose="02070309020205020404" pitchFamily="49" charset="0"/>
              </a:rPr>
              <a:t>(lambda x, y: x + y)</a:t>
            </a:r>
          </a:p>
          <a:p>
            <a:pPr marL="0" indent="0">
              <a:buNone/>
            </a:pPr>
            <a:endParaRPr lang="en-US" dirty="0"/>
          </a:p>
        </p:txBody>
      </p:sp>
      <p:sp>
        <p:nvSpPr>
          <p:cNvPr id="4" name="Slide Number Placeholder 3"/>
          <p:cNvSpPr>
            <a:spLocks noGrp="1"/>
          </p:cNvSpPr>
          <p:nvPr>
            <p:ph type="sldNum" sz="quarter" idx="12"/>
          </p:nvPr>
        </p:nvSpPr>
        <p:spPr/>
        <p:txBody>
          <a:bodyPr/>
          <a:lstStyle/>
          <a:p>
            <a:fld id="{489AA9CD-E03E-470E-A1F1-67531AF0EE6B}" type="slidenum">
              <a:rPr lang="en-US" smtClean="0"/>
              <a:pPr/>
              <a:t>24</a:t>
            </a:fld>
            <a:endParaRPr lang="en-US"/>
          </a:p>
        </p:txBody>
      </p:sp>
      <p:sp>
        <p:nvSpPr>
          <p:cNvPr id="6" name="Date Placeholder 5"/>
          <p:cNvSpPr>
            <a:spLocks noGrp="1"/>
          </p:cNvSpPr>
          <p:nvPr>
            <p:ph type="dt" sz="half" idx="10"/>
          </p:nvPr>
        </p:nvSpPr>
        <p:spPr/>
        <p:txBody>
          <a:bodyPr/>
          <a:lstStyle/>
          <a:p>
            <a:fld id="{4650CEC6-3100-4141-9FD9-6290DBB8535F}" type="datetime1">
              <a:rPr lang="en-US" smtClean="0"/>
              <a:t>10/6/22</a:t>
            </a:fld>
            <a:endParaRPr lang="en-US"/>
          </a:p>
        </p:txBody>
      </p:sp>
    </p:spTree>
    <p:extLst>
      <p:ext uri="{BB962C8B-B14F-4D97-AF65-F5344CB8AC3E}">
        <p14:creationId xmlns:p14="http://schemas.microsoft.com/office/powerpoint/2010/main" val="267044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8134350" cy="4351338"/>
          </a:xfrm>
        </p:spPr>
        <p:txBody>
          <a:bodyPr>
            <a:normAutofit/>
          </a:bodyPr>
          <a:lstStyle/>
          <a:p>
            <a:pPr marL="457200" indent="-457200">
              <a:buAutoNum type="arabicPeriod"/>
            </a:pPr>
            <a:r>
              <a:rPr lang="en-US" sz="2800" u="sng" dirty="0"/>
              <a:t>Creating</a:t>
            </a:r>
            <a:r>
              <a:rPr lang="en-US" sz="2800" dirty="0"/>
              <a:t> new RDDs</a:t>
            </a:r>
          </a:p>
          <a:p>
            <a:pPr marL="0" indent="0">
              <a:buNone/>
            </a:pPr>
            <a:r>
              <a:rPr lang="en-US" sz="2500" dirty="0"/>
              <a:t>e.g.  </a:t>
            </a:r>
            <a:r>
              <a:rPr lang="en-US" sz="1800" dirty="0">
                <a:latin typeface="Courier New" panose="02070309020205020404" pitchFamily="49" charset="0"/>
                <a:cs typeface="Courier New" panose="02070309020205020404" pitchFamily="49" charset="0"/>
              </a:rPr>
              <a:t>lines = </a:t>
            </a:r>
            <a:r>
              <a:rPr lang="en-US" sz="1800" dirty="0" err="1">
                <a:latin typeface="Courier New" panose="02070309020205020404" pitchFamily="49" charset="0"/>
                <a:cs typeface="Courier New" panose="02070309020205020404" pitchFamily="49" charset="0"/>
              </a:rPr>
              <a:t>sc.textFile</a:t>
            </a:r>
            <a:r>
              <a:rPr lang="en-US" sz="1800" dirty="0">
                <a:latin typeface="Courier New" panose="02070309020205020404" pitchFamily="49" charset="0"/>
                <a:cs typeface="Courier New" panose="02070309020205020404" pitchFamily="49" charset="0"/>
              </a:rPr>
              <a:t>("input.txt")</a:t>
            </a:r>
          </a:p>
          <a:p>
            <a:pPr marL="0" indent="0">
              <a:buNone/>
            </a:pPr>
            <a:r>
              <a:rPr lang="en-US" sz="2400" dirty="0">
                <a:cs typeface="Courier New" panose="02070309020205020404" pitchFamily="49" charset="0"/>
              </a:rPr>
              <a:t>Input: various.  Output: new RDD</a:t>
            </a:r>
          </a:p>
          <a:p>
            <a:pPr marL="0" indent="0">
              <a:buNone/>
            </a:pPr>
            <a:r>
              <a:rPr lang="en-US" sz="2800" dirty="0"/>
              <a:t>2.  </a:t>
            </a:r>
            <a:r>
              <a:rPr lang="en-US" sz="2800" u="sng" dirty="0"/>
              <a:t>Transforming</a:t>
            </a:r>
            <a:r>
              <a:rPr lang="en-US" sz="2800" dirty="0"/>
              <a:t> existing RDDs</a:t>
            </a:r>
          </a:p>
          <a:p>
            <a:pPr marL="0" indent="0">
              <a:buNone/>
            </a:pPr>
            <a:r>
              <a:rPr lang="en-US" sz="2500" dirty="0"/>
              <a:t>e.g. </a:t>
            </a:r>
            <a:r>
              <a:rPr lang="en-US" sz="1800" dirty="0" err="1">
                <a:latin typeface="Courier New" panose="02070309020205020404" pitchFamily="49" charset="0"/>
                <a:cs typeface="Courier New" panose="02070309020205020404" pitchFamily="49" charset="0"/>
              </a:rPr>
              <a:t>pigLines</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lines.filter</a:t>
            </a:r>
            <a:r>
              <a:rPr lang="en-US" sz="1800" dirty="0">
                <a:latin typeface="Courier New" panose="02070309020205020404" pitchFamily="49" charset="0"/>
                <a:cs typeface="Courier New" panose="02070309020205020404" pitchFamily="49" charset="0"/>
              </a:rPr>
              <a:t>(lambda line: "pig" in line)</a:t>
            </a:r>
          </a:p>
          <a:p>
            <a:pPr marL="0" indent="0">
              <a:buNone/>
            </a:pPr>
            <a:r>
              <a:rPr lang="en-US" sz="2400" dirty="0">
                <a:cs typeface="Courier New" panose="02070309020205020404" pitchFamily="49" charset="0"/>
              </a:rPr>
              <a:t>Input: one or more RDDs.  Output: new RDD</a:t>
            </a:r>
          </a:p>
          <a:p>
            <a:pPr marL="0" indent="0">
              <a:buNone/>
            </a:pPr>
            <a:r>
              <a:rPr lang="en-US" sz="2800" b="1" dirty="0">
                <a:solidFill>
                  <a:srgbClr val="FF0000"/>
                </a:solidFill>
              </a:rPr>
              <a:t>3.  Computing </a:t>
            </a:r>
            <a:r>
              <a:rPr lang="en-US" sz="2800" b="1" u="sng" dirty="0">
                <a:solidFill>
                  <a:srgbClr val="FF0000"/>
                </a:solidFill>
              </a:rPr>
              <a:t>actions</a:t>
            </a:r>
            <a:r>
              <a:rPr lang="en-US" sz="2800" b="1" dirty="0">
                <a:solidFill>
                  <a:srgbClr val="FF0000"/>
                </a:solidFill>
              </a:rPr>
              <a:t> on RDDs to get a result</a:t>
            </a:r>
          </a:p>
          <a:p>
            <a:pPr marL="0" indent="0">
              <a:buNone/>
            </a:pPr>
            <a:r>
              <a:rPr lang="en-US" sz="2500" b="1" dirty="0">
                <a:solidFill>
                  <a:srgbClr val="FF0000"/>
                </a:solidFill>
              </a:rPr>
              <a:t>e.g. </a:t>
            </a:r>
            <a:r>
              <a:rPr lang="en-US" sz="1800" b="1" dirty="0" err="1">
                <a:solidFill>
                  <a:srgbClr val="FF0000"/>
                </a:solidFill>
                <a:latin typeface="Courier New" panose="02070309020205020404" pitchFamily="49" charset="0"/>
                <a:cs typeface="Courier New" panose="02070309020205020404" pitchFamily="49" charset="0"/>
              </a:rPr>
              <a:t>pigLines.first</a:t>
            </a:r>
            <a:r>
              <a:rPr lang="en-US" sz="1800" b="1" dirty="0">
                <a:solidFill>
                  <a:srgbClr val="FF0000"/>
                </a:solidFill>
                <a:latin typeface="Courier New" panose="02070309020205020404" pitchFamily="49" charset="0"/>
                <a:cs typeface="Courier New" panose="02070309020205020404" pitchFamily="49" charset="0"/>
              </a:rPr>
              <a:t>()</a:t>
            </a:r>
          </a:p>
          <a:p>
            <a:pPr marL="0" indent="0">
              <a:buNone/>
            </a:pPr>
            <a:r>
              <a:rPr lang="en-US" sz="2400" b="1" dirty="0">
                <a:solidFill>
                  <a:srgbClr val="FF0000"/>
                </a:solidFill>
                <a:cs typeface="Courier New" panose="02070309020205020404" pitchFamily="49" charset="0"/>
              </a:rPr>
              <a:t>Input: one or more RDDs.  Output: various non-RDD</a:t>
            </a:r>
          </a:p>
          <a:p>
            <a:pPr marL="0" indent="0">
              <a:buNone/>
            </a:pPr>
            <a:endParaRPr lang="en-US" sz="2800" dirty="0"/>
          </a:p>
        </p:txBody>
      </p:sp>
      <p:sp>
        <p:nvSpPr>
          <p:cNvPr id="4" name="Slide Number Placeholder 3"/>
          <p:cNvSpPr>
            <a:spLocks noGrp="1"/>
          </p:cNvSpPr>
          <p:nvPr>
            <p:ph type="sldNum" sz="quarter" idx="12"/>
          </p:nvPr>
        </p:nvSpPr>
        <p:spPr/>
        <p:txBody>
          <a:bodyPr/>
          <a:lstStyle/>
          <a:p>
            <a:fld id="{489AA9CD-E03E-470E-A1F1-67531AF0EE6B}" type="slidenum">
              <a:rPr lang="en-US" smtClean="0"/>
              <a:pPr/>
              <a:t>25</a:t>
            </a:fld>
            <a:endParaRPr lang="en-US"/>
          </a:p>
        </p:txBody>
      </p:sp>
      <p:sp>
        <p:nvSpPr>
          <p:cNvPr id="5" name="Date Placeholder 4"/>
          <p:cNvSpPr>
            <a:spLocks noGrp="1"/>
          </p:cNvSpPr>
          <p:nvPr>
            <p:ph type="dt" sz="half" idx="10"/>
          </p:nvPr>
        </p:nvSpPr>
        <p:spPr/>
        <p:txBody>
          <a:bodyPr/>
          <a:lstStyle/>
          <a:p>
            <a:fld id="{5CD3AE2C-4901-6340-9F06-05BB4EE16F7E}" type="datetime1">
              <a:rPr lang="en-US" smtClean="0"/>
              <a:t>10/6/22</a:t>
            </a:fld>
            <a:endParaRPr lang="en-US"/>
          </a:p>
        </p:txBody>
      </p:sp>
      <p:sp>
        <p:nvSpPr>
          <p:cNvPr id="8" name="Title 1">
            <a:extLst>
              <a:ext uri="{FF2B5EF4-FFF2-40B4-BE49-F238E27FC236}">
                <a16:creationId xmlns:a16="http://schemas.microsoft.com/office/drawing/2014/main" id="{1FBF8586-D726-DD41-BB30-A9AD0774C776}"/>
              </a:ext>
            </a:extLst>
          </p:cNvPr>
          <p:cNvSpPr>
            <a:spLocks noGrp="1"/>
          </p:cNvSpPr>
          <p:nvPr>
            <p:ph type="title"/>
          </p:nvPr>
        </p:nvSpPr>
        <p:spPr>
          <a:xfrm>
            <a:off x="628650" y="365126"/>
            <a:ext cx="8134350" cy="1325563"/>
          </a:xfrm>
        </p:spPr>
        <p:txBody>
          <a:bodyPr>
            <a:normAutofit/>
          </a:bodyPr>
          <a:lstStyle/>
          <a:p>
            <a:r>
              <a:rPr lang="en-US" dirty="0"/>
              <a:t>Three kinds of operations on RDDs</a:t>
            </a:r>
          </a:p>
        </p:txBody>
      </p:sp>
    </p:spTree>
    <p:extLst>
      <p:ext uri="{BB962C8B-B14F-4D97-AF65-F5344CB8AC3E}">
        <p14:creationId xmlns:p14="http://schemas.microsoft.com/office/powerpoint/2010/main" val="2767573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a:t>
            </a:r>
          </a:p>
        </p:txBody>
      </p:sp>
      <p:sp>
        <p:nvSpPr>
          <p:cNvPr id="3" name="Content Placeholder 2"/>
          <p:cNvSpPr>
            <a:spLocks noGrp="1"/>
          </p:cNvSpPr>
          <p:nvPr>
            <p:ph idx="1"/>
          </p:nvPr>
        </p:nvSpPr>
        <p:spPr/>
        <p:txBody>
          <a:bodyPr>
            <a:normAutofit fontScale="70000" lnSpcReduction="20000"/>
          </a:bodyPr>
          <a:lstStyle/>
          <a:p>
            <a:r>
              <a:rPr lang="en-US" dirty="0">
                <a:latin typeface="Courier New" panose="02070309020205020404" pitchFamily="49" charset="0"/>
                <a:cs typeface="Courier New" panose="02070309020205020404" pitchFamily="49" charset="0"/>
              </a:rPr>
              <a:t>take</a:t>
            </a:r>
            <a:r>
              <a:rPr lang="en-US" dirty="0"/>
              <a:t>(</a:t>
            </a:r>
            <a:r>
              <a:rPr lang="en-US" i="1" dirty="0">
                <a:latin typeface="Courier New" panose="02070309020205020404" pitchFamily="49" charset="0"/>
                <a:cs typeface="Courier New" panose="02070309020205020404" pitchFamily="49" charset="0"/>
              </a:rPr>
              <a:t>n</a:t>
            </a:r>
            <a:r>
              <a:rPr lang="en-US" dirty="0"/>
              <a:t>)    Gets the first k elements</a:t>
            </a:r>
          </a:p>
          <a:p>
            <a:pPr marL="0" indent="0">
              <a:buNone/>
            </a:pPr>
            <a:r>
              <a:rPr lang="en-US" dirty="0">
                <a:latin typeface="Courier New" panose="02070309020205020404" pitchFamily="49" charset="0"/>
                <a:cs typeface="Courier New" panose="02070309020205020404" pitchFamily="49" charset="0"/>
              </a:rPr>
              <a:t>for line in </a:t>
            </a:r>
            <a:r>
              <a:rPr lang="en-US" dirty="0" err="1">
                <a:latin typeface="Courier New" panose="02070309020205020404" pitchFamily="49" charset="0"/>
                <a:cs typeface="Courier New" panose="02070309020205020404" pitchFamily="49" charset="0"/>
              </a:rPr>
              <a:t>lines.take</a:t>
            </a:r>
            <a:r>
              <a:rPr lang="en-US" dirty="0">
                <a:latin typeface="Courier New" panose="02070309020205020404" pitchFamily="49" charset="0"/>
                <a:cs typeface="Courier New" panose="02070309020205020404" pitchFamily="49" charset="0"/>
              </a:rPr>
              <a:t>(10):</a:t>
            </a:r>
          </a:p>
          <a:p>
            <a:pPr marL="0" indent="0">
              <a:buNone/>
            </a:pPr>
            <a:r>
              <a:rPr lang="en-US" dirty="0">
                <a:latin typeface="Courier New" panose="02070309020205020404" pitchFamily="49" charset="0"/>
                <a:cs typeface="Courier New" panose="02070309020205020404" pitchFamily="49" charset="0"/>
              </a:rPr>
              <a:t>  print line</a:t>
            </a:r>
          </a:p>
          <a:p>
            <a:pPr marL="0" indent="0">
              <a:buNone/>
            </a:pP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collect</a:t>
            </a:r>
            <a:r>
              <a:rPr lang="en-US" dirty="0"/>
              <a:t>()     Gets </a:t>
            </a:r>
            <a:r>
              <a:rPr lang="en-US" b="1" dirty="0"/>
              <a:t>all</a:t>
            </a:r>
            <a:r>
              <a:rPr lang="en-US" dirty="0"/>
              <a:t> elements</a:t>
            </a:r>
          </a:p>
          <a:p>
            <a:pPr>
              <a:buFontTx/>
              <a:buChar char="-"/>
            </a:pPr>
            <a:r>
              <a:rPr lang="en-US" dirty="0"/>
              <a:t>Take an RDD and turn it into a local list</a:t>
            </a:r>
          </a:p>
          <a:p>
            <a:pPr>
              <a:buFontTx/>
              <a:buChar char="-"/>
            </a:pPr>
            <a:r>
              <a:rPr lang="en-US" dirty="0"/>
              <a:t>Be careful when using on a large RDD</a:t>
            </a:r>
          </a:p>
          <a:p>
            <a:pPr>
              <a:buFontTx/>
              <a:buChar char="-"/>
            </a:pPr>
            <a:endParaRPr lang="en-US" dirty="0"/>
          </a:p>
          <a:p>
            <a:r>
              <a:rPr lang="en-US" dirty="0">
                <a:latin typeface="Courier New" panose="02070309020205020404" pitchFamily="49" charset="0"/>
                <a:cs typeface="Courier New" panose="02070309020205020404" pitchFamily="49" charset="0"/>
              </a:rPr>
              <a:t>first() </a:t>
            </a:r>
            <a:r>
              <a:rPr lang="en-US" dirty="0"/>
              <a:t>Gets the first element</a:t>
            </a:r>
          </a:p>
          <a:p>
            <a:pPr marL="0" indent="0">
              <a:buNone/>
            </a:pPr>
            <a:endParaRPr lang="en-US" dirty="0"/>
          </a:p>
          <a:p>
            <a:pPr marL="0" indent="0">
              <a:buNone/>
            </a:pPr>
            <a:endParaRPr lang="en-US" dirty="0"/>
          </a:p>
          <a:p>
            <a:pPr marL="0" indent="0">
              <a:buNone/>
            </a:pPr>
            <a:r>
              <a:rPr lang="en-US" dirty="0"/>
              <a:t>These operations create non-RDD objects. Be careful not to apply before you need to (it will take a while)</a:t>
            </a:r>
          </a:p>
          <a:p>
            <a:pPr marL="0" indent="0">
              <a:buNone/>
            </a:pPr>
            <a:endParaRPr lang="en-US" dirty="0"/>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489AA9CD-E03E-470E-A1F1-67531AF0EE6B}" type="slidenum">
              <a:rPr lang="en-US" smtClean="0"/>
              <a:pPr/>
              <a:t>26</a:t>
            </a:fld>
            <a:endParaRPr lang="en-US"/>
          </a:p>
        </p:txBody>
      </p:sp>
      <p:sp>
        <p:nvSpPr>
          <p:cNvPr id="5" name="Date Placeholder 4"/>
          <p:cNvSpPr>
            <a:spLocks noGrp="1"/>
          </p:cNvSpPr>
          <p:nvPr>
            <p:ph type="dt" sz="half" idx="10"/>
          </p:nvPr>
        </p:nvSpPr>
        <p:spPr/>
        <p:txBody>
          <a:bodyPr/>
          <a:lstStyle/>
          <a:p>
            <a:fld id="{F8BE13EE-40C0-3E42-B742-81D62F1E2A84}" type="datetime1">
              <a:rPr lang="en-US" smtClean="0"/>
              <a:t>10/6/22</a:t>
            </a:fld>
            <a:endParaRPr lang="en-US"/>
          </a:p>
        </p:txBody>
      </p:sp>
    </p:spTree>
    <p:extLst>
      <p:ext uri="{BB962C8B-B14F-4D97-AF65-F5344CB8AC3E}">
        <p14:creationId xmlns:p14="http://schemas.microsoft.com/office/powerpoint/2010/main" val="407293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operations we have learned:</a:t>
            </a:r>
          </a:p>
        </p:txBody>
      </p:sp>
      <p:sp>
        <p:nvSpPr>
          <p:cNvPr id="3" name="Slide Number Placeholder 2"/>
          <p:cNvSpPr>
            <a:spLocks noGrp="1"/>
          </p:cNvSpPr>
          <p:nvPr>
            <p:ph type="sldNum" sz="quarter" idx="12"/>
          </p:nvPr>
        </p:nvSpPr>
        <p:spPr/>
        <p:txBody>
          <a:bodyPr/>
          <a:lstStyle/>
          <a:p>
            <a:fld id="{489AA9CD-E03E-470E-A1F1-67531AF0EE6B}" type="slidenum">
              <a:rPr lang="en-US" smtClean="0"/>
              <a:pPr/>
              <a:t>27</a:t>
            </a:fld>
            <a:endParaRPr lang="en-US"/>
          </a:p>
        </p:txBody>
      </p:sp>
      <p:sp>
        <p:nvSpPr>
          <p:cNvPr id="4" name="Content Placeholder 3"/>
          <p:cNvSpPr>
            <a:spLocks noGrp="1"/>
          </p:cNvSpPr>
          <p:nvPr>
            <p:ph sz="quarter" idx="1"/>
          </p:nvPr>
        </p:nvSpPr>
        <p:spPr/>
        <p:txBody>
          <a:bodyPr>
            <a:normAutofit fontScale="92500" lnSpcReduction="20000"/>
          </a:bodyPr>
          <a:lstStyle/>
          <a:p>
            <a:r>
              <a:rPr lang="en-US" dirty="0"/>
              <a:t>map(</a:t>
            </a:r>
            <a:r>
              <a:rPr lang="en-US" i="1" dirty="0"/>
              <a:t>f</a:t>
            </a:r>
            <a:r>
              <a:rPr lang="en-US" dirty="0"/>
              <a:t>, </a:t>
            </a:r>
            <a:r>
              <a:rPr lang="en-US" i="1" dirty="0" err="1"/>
              <a:t>preservesPartitioning</a:t>
            </a:r>
            <a:r>
              <a:rPr lang="en-US" i="1" dirty="0"/>
              <a:t>=False</a:t>
            </a:r>
            <a:r>
              <a:rPr lang="en-US" dirty="0"/>
              <a:t>)</a:t>
            </a:r>
          </a:p>
          <a:p>
            <a:r>
              <a:rPr lang="en-US" dirty="0" err="1"/>
              <a:t>flatMap</a:t>
            </a:r>
            <a:r>
              <a:rPr lang="en-US" dirty="0"/>
              <a:t>(</a:t>
            </a:r>
            <a:r>
              <a:rPr lang="en-US" i="1" dirty="0"/>
              <a:t>f</a:t>
            </a:r>
            <a:r>
              <a:rPr lang="en-US" dirty="0"/>
              <a:t>, </a:t>
            </a:r>
            <a:r>
              <a:rPr lang="en-US" i="1" dirty="0" err="1"/>
              <a:t>preservesPartitioning</a:t>
            </a:r>
            <a:r>
              <a:rPr lang="en-US" i="1" dirty="0"/>
              <a:t>=False</a:t>
            </a:r>
            <a:r>
              <a:rPr lang="en-US" dirty="0"/>
              <a:t>)</a:t>
            </a:r>
          </a:p>
          <a:p>
            <a:r>
              <a:rPr lang="en-US" dirty="0"/>
              <a:t>filter(</a:t>
            </a:r>
            <a:r>
              <a:rPr lang="en-US" i="1" dirty="0"/>
              <a:t>f</a:t>
            </a:r>
            <a:r>
              <a:rPr lang="en-US" dirty="0"/>
              <a:t>)</a:t>
            </a:r>
          </a:p>
          <a:p>
            <a:r>
              <a:rPr lang="en-US" dirty="0" err="1"/>
              <a:t>sortBy</a:t>
            </a:r>
            <a:r>
              <a:rPr lang="en-US" dirty="0"/>
              <a:t>(</a:t>
            </a:r>
            <a:r>
              <a:rPr lang="en-US" i="1" dirty="0" err="1"/>
              <a:t>keyfunc</a:t>
            </a:r>
            <a:r>
              <a:rPr lang="en-US" dirty="0"/>
              <a:t>, </a:t>
            </a:r>
            <a:r>
              <a:rPr lang="en-US" i="1" dirty="0"/>
              <a:t>ascending=True</a:t>
            </a:r>
            <a:r>
              <a:rPr lang="en-US" dirty="0"/>
              <a:t>, </a:t>
            </a:r>
            <a:r>
              <a:rPr lang="en-US" i="1" dirty="0" err="1"/>
              <a:t>numPartitions</a:t>
            </a:r>
            <a:r>
              <a:rPr lang="en-US" i="1" dirty="0"/>
              <a:t>=None</a:t>
            </a:r>
            <a:r>
              <a:rPr lang="en-US" dirty="0"/>
              <a:t>)</a:t>
            </a:r>
          </a:p>
          <a:p>
            <a:r>
              <a:rPr lang="en-US" dirty="0" err="1"/>
              <a:t>reduceByKey</a:t>
            </a:r>
            <a:r>
              <a:rPr lang="en-US" dirty="0"/>
              <a:t>(</a:t>
            </a:r>
            <a:r>
              <a:rPr lang="en-US" i="1" dirty="0" err="1"/>
              <a:t>func</a:t>
            </a:r>
            <a:r>
              <a:rPr lang="en-US" dirty="0"/>
              <a:t>, </a:t>
            </a:r>
            <a:r>
              <a:rPr lang="en-US" i="1" dirty="0" err="1"/>
              <a:t>numPartitions</a:t>
            </a:r>
            <a:r>
              <a:rPr lang="en-US" i="1" dirty="0"/>
              <a:t>=None</a:t>
            </a:r>
            <a:r>
              <a:rPr lang="en-US" dirty="0"/>
              <a:t>)</a:t>
            </a:r>
          </a:p>
          <a:p>
            <a:r>
              <a:rPr lang="en-US" dirty="0"/>
              <a:t>take(</a:t>
            </a:r>
            <a:r>
              <a:rPr lang="en-US" i="1" dirty="0" err="1"/>
              <a:t>num</a:t>
            </a:r>
            <a:r>
              <a:rPr lang="en-US" dirty="0"/>
              <a:t>)</a:t>
            </a:r>
          </a:p>
          <a:p>
            <a:r>
              <a:rPr lang="en-US" dirty="0"/>
              <a:t>collect()</a:t>
            </a:r>
          </a:p>
          <a:p>
            <a:r>
              <a:rPr lang="en-US" dirty="0" err="1"/>
              <a:t>saveAsTextFile</a:t>
            </a:r>
            <a:r>
              <a:rPr lang="en-US" dirty="0"/>
              <a:t>(</a:t>
            </a:r>
            <a:r>
              <a:rPr lang="en-US" i="1" dirty="0"/>
              <a:t>path</a:t>
            </a:r>
            <a:r>
              <a:rPr lang="en-US" dirty="0"/>
              <a:t>, </a:t>
            </a:r>
            <a:r>
              <a:rPr lang="en-US" i="1" dirty="0" err="1"/>
              <a:t>compressionCodecClass</a:t>
            </a:r>
            <a:r>
              <a:rPr lang="en-US" i="1" dirty="0"/>
              <a:t>=None</a:t>
            </a:r>
            <a:r>
              <a:rPr lang="en-US" dirty="0"/>
              <a:t>)</a:t>
            </a:r>
          </a:p>
        </p:txBody>
      </p:sp>
    </p:spTree>
    <p:extLst>
      <p:ext uri="{BB962C8B-B14F-4D97-AF65-F5344CB8AC3E}">
        <p14:creationId xmlns:p14="http://schemas.microsoft.com/office/powerpoint/2010/main" val="1684358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Spark</a:t>
            </a:r>
          </a:p>
        </p:txBody>
      </p:sp>
      <p:sp>
        <p:nvSpPr>
          <p:cNvPr id="3" name="Slide Number Placeholder 2"/>
          <p:cNvSpPr>
            <a:spLocks noGrp="1"/>
          </p:cNvSpPr>
          <p:nvPr>
            <p:ph type="sldNum" sz="quarter" idx="12"/>
          </p:nvPr>
        </p:nvSpPr>
        <p:spPr/>
        <p:txBody>
          <a:bodyPr/>
          <a:lstStyle/>
          <a:p>
            <a:fld id="{489AA9CD-E03E-470E-A1F1-67531AF0EE6B}" type="slidenum">
              <a:rPr lang="en-US" smtClean="0"/>
              <a:pPr/>
              <a:t>28</a:t>
            </a:fld>
            <a:endParaRPr lang="en-US"/>
          </a:p>
        </p:txBody>
      </p:sp>
      <p:sp>
        <p:nvSpPr>
          <p:cNvPr id="4" name="Content Placeholder 3"/>
          <p:cNvSpPr>
            <a:spLocks noGrp="1"/>
          </p:cNvSpPr>
          <p:nvPr>
            <p:ph sz="quarter" idx="1"/>
          </p:nvPr>
        </p:nvSpPr>
        <p:spPr/>
        <p:txBody>
          <a:bodyPr>
            <a:normAutofit fontScale="62500" lnSpcReduction="20000"/>
          </a:bodyPr>
          <a:lstStyle/>
          <a:p>
            <a:r>
              <a:rPr lang="en-US" dirty="0"/>
              <a:t>Basic statistic of RDDs:</a:t>
            </a:r>
          </a:p>
          <a:p>
            <a:pPr lvl="1"/>
            <a:r>
              <a:rPr lang="en-US" dirty="0"/>
              <a:t>max(</a:t>
            </a:r>
            <a:r>
              <a:rPr lang="en-US" i="1" dirty="0"/>
              <a:t>key=None</a:t>
            </a:r>
            <a:r>
              <a:rPr lang="en-US" dirty="0"/>
              <a:t>)</a:t>
            </a:r>
          </a:p>
          <a:p>
            <a:pPr lvl="1"/>
            <a:r>
              <a:rPr lang="en-US" dirty="0"/>
              <a:t>min(</a:t>
            </a:r>
            <a:r>
              <a:rPr lang="en-US" i="1" dirty="0"/>
              <a:t>key=None</a:t>
            </a:r>
            <a:r>
              <a:rPr lang="en-US" dirty="0"/>
              <a:t>)</a:t>
            </a:r>
          </a:p>
          <a:p>
            <a:pPr lvl="1"/>
            <a:r>
              <a:rPr lang="en-US" dirty="0"/>
              <a:t>mean()</a:t>
            </a:r>
          </a:p>
          <a:p>
            <a:pPr lvl="1"/>
            <a:r>
              <a:rPr lang="en-US" dirty="0"/>
              <a:t>count()</a:t>
            </a:r>
          </a:p>
          <a:p>
            <a:pPr lvl="1"/>
            <a:r>
              <a:rPr lang="en-US" dirty="0"/>
              <a:t>sum()</a:t>
            </a:r>
          </a:p>
          <a:p>
            <a:pPr lvl="1"/>
            <a:r>
              <a:rPr lang="en-US" dirty="0" err="1"/>
              <a:t>stdev</a:t>
            </a:r>
            <a:r>
              <a:rPr lang="en-US" dirty="0"/>
              <a:t>()</a:t>
            </a:r>
          </a:p>
          <a:p>
            <a:r>
              <a:rPr lang="en-US" dirty="0"/>
              <a:t>How to join RDDs:</a:t>
            </a:r>
          </a:p>
          <a:p>
            <a:pPr lvl="1"/>
            <a:r>
              <a:rPr lang="en-US" dirty="0"/>
              <a:t>join(</a:t>
            </a:r>
            <a:r>
              <a:rPr lang="en-US" i="1" dirty="0"/>
              <a:t>other</a:t>
            </a:r>
            <a:r>
              <a:rPr lang="en-US" dirty="0"/>
              <a:t>, </a:t>
            </a:r>
            <a:r>
              <a:rPr lang="en-US" i="1" dirty="0" err="1"/>
              <a:t>numPartitions</a:t>
            </a:r>
            <a:r>
              <a:rPr lang="en-US" i="1" dirty="0"/>
              <a:t>=None</a:t>
            </a:r>
            <a:r>
              <a:rPr lang="en-US" dirty="0"/>
              <a:t>)</a:t>
            </a:r>
          </a:p>
          <a:p>
            <a:pPr lvl="1"/>
            <a:r>
              <a:rPr lang="en-US" dirty="0" err="1"/>
              <a:t>leftOuterJoin</a:t>
            </a:r>
            <a:r>
              <a:rPr lang="en-US" dirty="0"/>
              <a:t>(</a:t>
            </a:r>
            <a:r>
              <a:rPr lang="en-US" i="1" dirty="0"/>
              <a:t>other</a:t>
            </a:r>
            <a:r>
              <a:rPr lang="en-US" dirty="0"/>
              <a:t>, </a:t>
            </a:r>
            <a:r>
              <a:rPr lang="en-US" i="1" dirty="0" err="1"/>
              <a:t>numPartitions</a:t>
            </a:r>
            <a:r>
              <a:rPr lang="en-US" i="1" dirty="0"/>
              <a:t>=None</a:t>
            </a:r>
            <a:r>
              <a:rPr lang="en-US" dirty="0"/>
              <a:t>)</a:t>
            </a:r>
          </a:p>
          <a:p>
            <a:pPr lvl="1"/>
            <a:r>
              <a:rPr lang="en-US" dirty="0" err="1"/>
              <a:t>rightOuterJoin</a:t>
            </a:r>
            <a:r>
              <a:rPr lang="en-US" dirty="0"/>
              <a:t>(</a:t>
            </a:r>
            <a:r>
              <a:rPr lang="en-US" i="1" dirty="0"/>
              <a:t>other</a:t>
            </a:r>
            <a:r>
              <a:rPr lang="en-US" dirty="0"/>
              <a:t>, </a:t>
            </a:r>
            <a:r>
              <a:rPr lang="en-US" i="1" dirty="0" err="1"/>
              <a:t>numPartitions</a:t>
            </a:r>
            <a:r>
              <a:rPr lang="en-US" i="1" dirty="0"/>
              <a:t>=None</a:t>
            </a:r>
            <a:r>
              <a:rPr lang="en-US" dirty="0"/>
              <a:t>)</a:t>
            </a:r>
          </a:p>
          <a:p>
            <a:pPr lvl="1"/>
            <a:r>
              <a:rPr lang="en-US" dirty="0" err="1"/>
              <a:t>fullOuterJoin</a:t>
            </a:r>
            <a:r>
              <a:rPr lang="en-US" dirty="0"/>
              <a:t>(</a:t>
            </a:r>
            <a:r>
              <a:rPr lang="en-US" i="1" dirty="0"/>
              <a:t>other</a:t>
            </a:r>
            <a:r>
              <a:rPr lang="en-US" dirty="0"/>
              <a:t>, </a:t>
            </a:r>
            <a:r>
              <a:rPr lang="en-US" i="1" dirty="0" err="1"/>
              <a:t>numPartitions</a:t>
            </a:r>
            <a:r>
              <a:rPr lang="en-US" i="1" dirty="0"/>
              <a:t>=None</a:t>
            </a:r>
            <a:r>
              <a:rPr lang="en-US" dirty="0"/>
              <a:t>)</a:t>
            </a:r>
          </a:p>
          <a:p>
            <a:pPr marL="320040" lvl="1" indent="0">
              <a:buNone/>
            </a:pPr>
            <a:endParaRPr lang="en-US" dirty="0">
              <a:hlinkClick r:id="" action="ppaction://noaction"/>
            </a:endParaRPr>
          </a:p>
          <a:p>
            <a:pPr marL="320040" lvl="1" indent="0">
              <a:buNone/>
            </a:pPr>
            <a:r>
              <a:rPr lang="en-US" dirty="0">
                <a:hlinkClick r:id="" action="ppaction://noaction"/>
              </a:rPr>
              <a:t>https</a:t>
            </a:r>
            <a:r>
              <a:rPr lang="en-US" dirty="0">
                <a:hlinkClick r:id="rId3"/>
              </a:rPr>
              <a:t>://spark.apache.org/docs/1.3.0/api/python/pyspark.html#pyspark.RDD</a:t>
            </a:r>
            <a:endParaRPr lang="en-US" dirty="0"/>
          </a:p>
          <a:p>
            <a:pPr marL="320040" lvl="1" indent="0">
              <a:buNone/>
            </a:pPr>
            <a:endParaRPr lang="en-US" dirty="0"/>
          </a:p>
        </p:txBody>
      </p:sp>
    </p:spTree>
    <p:extLst>
      <p:ext uri="{BB962C8B-B14F-4D97-AF65-F5344CB8AC3E}">
        <p14:creationId xmlns:p14="http://schemas.microsoft.com/office/powerpoint/2010/main" val="2345525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B2AF-91FD-7097-4C2E-CB38D5E40F61}"/>
              </a:ext>
            </a:extLst>
          </p:cNvPr>
          <p:cNvSpPr>
            <a:spLocks noGrp="1"/>
          </p:cNvSpPr>
          <p:nvPr>
            <p:ph type="title"/>
          </p:nvPr>
        </p:nvSpPr>
        <p:spPr/>
        <p:txBody>
          <a:bodyPr/>
          <a:lstStyle/>
          <a:p>
            <a:r>
              <a:rPr lang="en-US" dirty="0"/>
              <a:t>Poll/Quiz</a:t>
            </a:r>
          </a:p>
        </p:txBody>
      </p:sp>
      <p:sp>
        <p:nvSpPr>
          <p:cNvPr id="3" name="Content Placeholder 2">
            <a:extLst>
              <a:ext uri="{FF2B5EF4-FFF2-40B4-BE49-F238E27FC236}">
                <a16:creationId xmlns:a16="http://schemas.microsoft.com/office/drawing/2014/main" id="{5D9BC3EE-57B5-6FDF-1F8F-F23F5500A9AA}"/>
              </a:ext>
            </a:extLst>
          </p:cNvPr>
          <p:cNvSpPr>
            <a:spLocks noGrp="1"/>
          </p:cNvSpPr>
          <p:nvPr>
            <p:ph idx="1"/>
          </p:nvPr>
        </p:nvSpPr>
        <p:spPr/>
        <p:txBody>
          <a:bodyPr/>
          <a:lstStyle/>
          <a:p>
            <a:r>
              <a:rPr lang="en-US" dirty="0">
                <a:solidFill>
                  <a:srgbClr val="000000"/>
                </a:solidFill>
                <a:effectLst/>
                <a:latin typeface="Helvetica Neue" panose="02000503000000020004" pitchFamily="2" charset="0"/>
              </a:rPr>
              <a:t>We want to </a:t>
            </a:r>
            <a:r>
              <a:rPr lang="en-US">
                <a:solidFill>
                  <a:srgbClr val="000000"/>
                </a:solidFill>
                <a:effectLst/>
                <a:latin typeface="Helvetica Neue" panose="02000503000000020004" pitchFamily="2" charset="0"/>
              </a:rPr>
              <a:t>process an </a:t>
            </a:r>
            <a:r>
              <a:rPr lang="en-US" dirty="0">
                <a:solidFill>
                  <a:srgbClr val="000000"/>
                </a:solidFill>
                <a:effectLst/>
                <a:latin typeface="Helvetica Neue" panose="02000503000000020004" pitchFamily="2" charset="0"/>
              </a:rPr>
              <a:t>RDD where entries are lines and create a new RDD where entries are words. How do we do this?</a:t>
            </a:r>
            <a:endParaRPr lang="en-US" dirty="0">
              <a:effectLst/>
            </a:endParaRPr>
          </a:p>
          <a:p>
            <a:pPr marL="0" indent="0">
              <a:buNone/>
            </a:pPr>
            <a:endParaRPr lang="en-US" dirty="0"/>
          </a:p>
          <a:p>
            <a:pPr marL="0" indent="0">
              <a:buNone/>
            </a:pPr>
            <a:r>
              <a:rPr lang="en-US" dirty="0"/>
              <a:t>	Go to PollEv.com/cerenbudak421</a:t>
            </a:r>
          </a:p>
        </p:txBody>
      </p:sp>
    </p:spTree>
    <p:extLst>
      <p:ext uri="{BB962C8B-B14F-4D97-AF65-F5344CB8AC3E}">
        <p14:creationId xmlns:p14="http://schemas.microsoft.com/office/powerpoint/2010/main" val="1816764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week</a:t>
            </a:r>
          </a:p>
        </p:txBody>
      </p:sp>
      <p:sp>
        <p:nvSpPr>
          <p:cNvPr id="3" name="Content Placeholder 2"/>
          <p:cNvSpPr>
            <a:spLocks noGrp="1"/>
          </p:cNvSpPr>
          <p:nvPr>
            <p:ph idx="1"/>
          </p:nvPr>
        </p:nvSpPr>
        <p:spPr/>
        <p:txBody>
          <a:bodyPr/>
          <a:lstStyle/>
          <a:p>
            <a:r>
              <a:rPr lang="en-US" dirty="0"/>
              <a:t>Spark</a:t>
            </a:r>
          </a:p>
          <a:p>
            <a:r>
              <a:rPr lang="en-US" dirty="0"/>
              <a:t>Great Lakes</a:t>
            </a:r>
          </a:p>
          <a:p>
            <a:r>
              <a:rPr lang="en-US" dirty="0"/>
              <a:t>Advanced Spark Example</a:t>
            </a:r>
          </a:p>
        </p:txBody>
      </p:sp>
    </p:spTree>
    <p:extLst>
      <p:ext uri="{BB962C8B-B14F-4D97-AF65-F5344CB8AC3E}">
        <p14:creationId xmlns:p14="http://schemas.microsoft.com/office/powerpoint/2010/main" val="2698563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01D99-A709-630E-3D72-E416CF3040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EFAF89-4210-9DCE-9A6F-B6BDD5ECFA54}"/>
              </a:ext>
            </a:extLst>
          </p:cNvPr>
          <p:cNvSpPr>
            <a:spLocks noGrp="1"/>
          </p:cNvSpPr>
          <p:nvPr>
            <p:ph idx="1"/>
          </p:nvPr>
        </p:nvSpPr>
        <p:spPr/>
        <p:txBody>
          <a:bodyPr/>
          <a:lstStyle/>
          <a:p>
            <a:pPr marL="0" indent="0">
              <a:buNone/>
            </a:pPr>
            <a:r>
              <a:rPr lang="en-US" dirty="0"/>
              <a:t> </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Poll Everywhere">
                <a:extLst>
                  <a:ext uri="{FF2B5EF4-FFF2-40B4-BE49-F238E27FC236}">
                    <a16:creationId xmlns:a16="http://schemas.microsoft.com/office/drawing/2014/main" id="{8A9BB8D7-174C-3063-E3DB-06ED9F406E0C}"/>
                  </a:ext>
                </a:extLst>
              </p:cNvPr>
              <p:cNvGraphicFramePr>
                <a:graphicFrameLocks noGrp="1"/>
              </p:cNvGraphicFramePr>
              <p:nvPr/>
            </p:nvGraphicFramePr>
            <p:xfrm>
              <a:off x="-152400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Poll Everywhere">
                <a:extLst>
                  <a:ext uri="{FF2B5EF4-FFF2-40B4-BE49-F238E27FC236}">
                    <a16:creationId xmlns:a16="http://schemas.microsoft.com/office/drawing/2014/main" id="{8A9BB8D7-174C-3063-E3DB-06ED9F406E0C}"/>
                  </a:ext>
                </a:extLst>
              </p:cNvPr>
              <p:cNvPicPr>
                <a:picLocks noGrp="1" noRot="1" noChangeAspect="1" noMove="1" noResize="1" noEditPoints="1" noAdjustHandles="1" noChangeArrowheads="1" noChangeShapeType="1"/>
              </p:cNvPicPr>
              <p:nvPr/>
            </p:nvPicPr>
            <p:blipFill>
              <a:blip r:embed="rId4"/>
              <a:stretch>
                <a:fillRect/>
              </a:stretch>
            </p:blipFill>
            <p:spPr>
              <a:xfrm>
                <a:off x="-1524000" y="0"/>
                <a:ext cx="12192000" cy="6858000"/>
              </a:xfrm>
              <a:prstGeom prst="rect">
                <a:avLst/>
              </a:prstGeom>
            </p:spPr>
          </p:pic>
        </mc:Fallback>
      </mc:AlternateContent>
    </p:spTree>
    <p:extLst>
      <p:ext uri="{BB962C8B-B14F-4D97-AF65-F5344CB8AC3E}">
        <p14:creationId xmlns:p14="http://schemas.microsoft.com/office/powerpoint/2010/main" val="996788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B2AF-91FD-7097-4C2E-CB38D5E40F61}"/>
              </a:ext>
            </a:extLst>
          </p:cNvPr>
          <p:cNvSpPr>
            <a:spLocks noGrp="1"/>
          </p:cNvSpPr>
          <p:nvPr>
            <p:ph type="title"/>
          </p:nvPr>
        </p:nvSpPr>
        <p:spPr/>
        <p:txBody>
          <a:bodyPr/>
          <a:lstStyle/>
          <a:p>
            <a:r>
              <a:rPr lang="en-US" dirty="0"/>
              <a:t>Poll/Quiz</a:t>
            </a:r>
          </a:p>
        </p:txBody>
      </p:sp>
      <p:sp>
        <p:nvSpPr>
          <p:cNvPr id="3" name="Content Placeholder 2">
            <a:extLst>
              <a:ext uri="{FF2B5EF4-FFF2-40B4-BE49-F238E27FC236}">
                <a16:creationId xmlns:a16="http://schemas.microsoft.com/office/drawing/2014/main" id="{5D9BC3EE-57B5-6FDF-1F8F-F23F5500A9AA}"/>
              </a:ext>
            </a:extLst>
          </p:cNvPr>
          <p:cNvSpPr>
            <a:spLocks noGrp="1"/>
          </p:cNvSpPr>
          <p:nvPr>
            <p:ph idx="1"/>
          </p:nvPr>
        </p:nvSpPr>
        <p:spPr/>
        <p:txBody>
          <a:bodyPr/>
          <a:lstStyle/>
          <a:p>
            <a:r>
              <a:rPr lang="en-US" dirty="0">
                <a:solidFill>
                  <a:srgbClr val="000000"/>
                </a:solidFill>
                <a:effectLst/>
                <a:latin typeface="Helvetica Neue" panose="02000503000000020004" pitchFamily="2" charset="0"/>
              </a:rPr>
              <a:t>We want to aggregate over all values of the same key (word) to count them. How do we do that?</a:t>
            </a:r>
            <a:endParaRPr lang="en-US" dirty="0">
              <a:effectLst/>
            </a:endParaRPr>
          </a:p>
          <a:p>
            <a:pPr marL="0" indent="0">
              <a:buNone/>
            </a:pPr>
            <a:endParaRPr lang="en-US" dirty="0"/>
          </a:p>
          <a:p>
            <a:pPr marL="0" indent="0">
              <a:buNone/>
            </a:pPr>
            <a:r>
              <a:rPr lang="en-US" dirty="0"/>
              <a:t>	Go to PollEv.com/cerenbudak421</a:t>
            </a:r>
          </a:p>
        </p:txBody>
      </p:sp>
    </p:spTree>
    <p:extLst>
      <p:ext uri="{BB962C8B-B14F-4D97-AF65-F5344CB8AC3E}">
        <p14:creationId xmlns:p14="http://schemas.microsoft.com/office/powerpoint/2010/main" val="416286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C9DC-0836-BBD6-E648-B5F7DE4450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50C6D5-5192-DB21-6DA7-4242EE7C3631}"/>
              </a:ext>
            </a:extLst>
          </p:cNvPr>
          <p:cNvSpPr>
            <a:spLocks noGrp="1"/>
          </p:cNvSpPr>
          <p:nvPr>
            <p:ph idx="1"/>
          </p:nvPr>
        </p:nvSpPr>
        <p:spPr/>
        <p:txBody>
          <a:bodyPr/>
          <a:lstStyle/>
          <a:p>
            <a:pPr marL="0" indent="0">
              <a:buNone/>
            </a:pPr>
            <a:r>
              <a:rPr lang="en-US" dirty="0"/>
              <a:t> </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title="Poll Everywhere">
                <a:extLst>
                  <a:ext uri="{FF2B5EF4-FFF2-40B4-BE49-F238E27FC236}">
                    <a16:creationId xmlns:a16="http://schemas.microsoft.com/office/drawing/2014/main" id="{871FB363-3FC6-7A6A-94C8-08AECBC997AD}"/>
                  </a:ext>
                </a:extLst>
              </p:cNvPr>
              <p:cNvGraphicFramePr>
                <a:graphicFrameLocks noGrp="1"/>
              </p:cNvGraphicFramePr>
              <p:nvPr/>
            </p:nvGraphicFramePr>
            <p:xfrm>
              <a:off x="-152400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Add-in 4" title="Poll Everywhere">
                <a:extLst>
                  <a:ext uri="{FF2B5EF4-FFF2-40B4-BE49-F238E27FC236}">
                    <a16:creationId xmlns:a16="http://schemas.microsoft.com/office/drawing/2014/main" id="{871FB363-3FC6-7A6A-94C8-08AECBC997AD}"/>
                  </a:ext>
                </a:extLst>
              </p:cNvPr>
              <p:cNvPicPr>
                <a:picLocks noGrp="1" noRot="1" noChangeAspect="1" noMove="1" noResize="1" noEditPoints="1" noAdjustHandles="1" noChangeArrowheads="1" noChangeShapeType="1"/>
              </p:cNvPicPr>
              <p:nvPr/>
            </p:nvPicPr>
            <p:blipFill>
              <a:blip r:embed="rId4"/>
              <a:stretch>
                <a:fillRect/>
              </a:stretch>
            </p:blipFill>
            <p:spPr>
              <a:xfrm>
                <a:off x="-1524000" y="0"/>
                <a:ext cx="12192000" cy="6858000"/>
              </a:xfrm>
              <a:prstGeom prst="rect">
                <a:avLst/>
              </a:prstGeom>
            </p:spPr>
          </p:pic>
        </mc:Fallback>
      </mc:AlternateContent>
    </p:spTree>
    <p:extLst>
      <p:ext uri="{BB962C8B-B14F-4D97-AF65-F5344CB8AC3E}">
        <p14:creationId xmlns:p14="http://schemas.microsoft.com/office/powerpoint/2010/main" val="3092494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Content Placeholder 3"/>
          <p:cNvSpPr>
            <a:spLocks noGrp="1"/>
          </p:cNvSpPr>
          <p:nvPr>
            <p:ph idx="1"/>
          </p:nvPr>
        </p:nvSpPr>
        <p:spPr/>
        <p:txBody>
          <a:bodyPr/>
          <a:lstStyle/>
          <a:p>
            <a:r>
              <a:rPr lang="en-US" dirty="0"/>
              <a:t>Spark Documentation</a:t>
            </a:r>
          </a:p>
          <a:p>
            <a:pPr lvl="1"/>
            <a:r>
              <a:rPr lang="en-US" dirty="0">
                <a:hlinkClick r:id="rId3"/>
              </a:rPr>
              <a:t>https://spark.apache.org/docs/latest/quick-start.html</a:t>
            </a:r>
            <a:endParaRPr lang="en-US" dirty="0"/>
          </a:p>
          <a:p>
            <a:pPr lvl="1"/>
            <a:r>
              <a:rPr lang="en-US" dirty="0">
                <a:hlinkClick r:id="rId4"/>
              </a:rPr>
              <a:t>https://spark.apache.org/docs/latest/programming-guide.html</a:t>
            </a:r>
            <a:endParaRPr lang="en-US" dirty="0"/>
          </a:p>
          <a:p>
            <a:pPr lvl="1"/>
            <a:r>
              <a:rPr lang="en-US" dirty="0">
                <a:hlinkClick r:id="rId5"/>
              </a:rPr>
              <a:t>https://spark.apache.org/docs/latest/api/python/index.html</a:t>
            </a:r>
            <a:endParaRPr lang="en-US" dirty="0"/>
          </a:p>
          <a:p>
            <a:r>
              <a:rPr lang="en-US" dirty="0"/>
              <a:t>Spark on Great Lakes</a:t>
            </a:r>
          </a:p>
          <a:p>
            <a:pPr lvl="1"/>
            <a:r>
              <a:rPr lang="en-US" dirty="0">
                <a:hlinkClick r:id="rId6"/>
              </a:rPr>
              <a:t>https://github.com/umich-arc/spark-on-hpc</a:t>
            </a:r>
            <a:r>
              <a:rPr lang="en-US" dirty="0"/>
              <a:t> </a:t>
            </a:r>
          </a:p>
          <a:p>
            <a:endParaRPr lang="en-US" dirty="0"/>
          </a:p>
        </p:txBody>
      </p:sp>
      <p:sp>
        <p:nvSpPr>
          <p:cNvPr id="3" name="Slide Number Placeholder 2"/>
          <p:cNvSpPr>
            <a:spLocks noGrp="1"/>
          </p:cNvSpPr>
          <p:nvPr>
            <p:ph type="sldNum" sz="quarter" idx="12"/>
          </p:nvPr>
        </p:nvSpPr>
        <p:spPr/>
        <p:txBody>
          <a:bodyPr/>
          <a:lstStyle/>
          <a:p>
            <a:fld id="{489AA9CD-E03E-470E-A1F1-67531AF0EE6B}" type="slidenum">
              <a:rPr lang="en-US" smtClean="0"/>
              <a:pPr/>
              <a:t>33</a:t>
            </a:fld>
            <a:endParaRPr lang="en-US"/>
          </a:p>
        </p:txBody>
      </p:sp>
      <p:sp>
        <p:nvSpPr>
          <p:cNvPr id="5" name="Date Placeholder 4"/>
          <p:cNvSpPr>
            <a:spLocks noGrp="1"/>
          </p:cNvSpPr>
          <p:nvPr>
            <p:ph type="dt" sz="half" idx="10"/>
          </p:nvPr>
        </p:nvSpPr>
        <p:spPr/>
        <p:txBody>
          <a:bodyPr/>
          <a:lstStyle/>
          <a:p>
            <a:fld id="{6ECCC11A-F2BB-2D4B-A66F-5BA4A87E403F}" type="datetime1">
              <a:rPr lang="en-US" smtClean="0"/>
              <a:t>10/6/22</a:t>
            </a:fld>
            <a:endParaRPr lang="en-US"/>
          </a:p>
        </p:txBody>
      </p:sp>
    </p:spTree>
    <p:extLst>
      <p:ext uri="{BB962C8B-B14F-4D97-AF65-F5344CB8AC3E}">
        <p14:creationId xmlns:p14="http://schemas.microsoft.com/office/powerpoint/2010/main" val="4217401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1838"/>
            <a:ext cx="8229600" cy="1143000"/>
          </a:xfrm>
        </p:spPr>
        <p:txBody>
          <a:bodyPr>
            <a:normAutofit fontScale="90000"/>
          </a:bodyPr>
          <a:lstStyle/>
          <a:p>
            <a:r>
              <a:rPr lang="en-US" dirty="0"/>
              <a:t>Spark Example 1: Word Count</a:t>
            </a:r>
            <a:br>
              <a:rPr lang="en-US" dirty="0"/>
            </a:br>
            <a:r>
              <a:rPr lang="en-US" dirty="0"/>
              <a:t>Let’s work on it together!</a:t>
            </a:r>
            <a:br>
              <a:rPr lang="en-US" dirty="0"/>
            </a:br>
            <a:endParaRPr lang="en-US" dirty="0"/>
          </a:p>
        </p:txBody>
      </p:sp>
    </p:spTree>
    <p:extLst>
      <p:ext uri="{BB962C8B-B14F-4D97-AF65-F5344CB8AC3E}">
        <p14:creationId xmlns:p14="http://schemas.microsoft.com/office/powerpoint/2010/main" val="3515174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 Lakes</a:t>
            </a:r>
          </a:p>
        </p:txBody>
      </p:sp>
      <p:sp>
        <p:nvSpPr>
          <p:cNvPr id="3" name="Content Placeholder 2"/>
          <p:cNvSpPr>
            <a:spLocks noGrp="1"/>
          </p:cNvSpPr>
          <p:nvPr>
            <p:ph idx="1"/>
          </p:nvPr>
        </p:nvSpPr>
        <p:spPr>
          <a:xfrm>
            <a:off x="457200" y="1600200"/>
            <a:ext cx="8229600" cy="4845050"/>
          </a:xfrm>
        </p:spPr>
        <p:txBody>
          <a:bodyPr>
            <a:normAutofit fontScale="77500" lnSpcReduction="20000"/>
          </a:bodyPr>
          <a:lstStyle/>
          <a:p>
            <a:r>
              <a:rPr lang="en-US" dirty="0"/>
              <a:t>Great Lakes is a campus wide cluster of 13,000 compute cores that serves a diverse set of large-scale computation needs (including standard machines, GPUs and large memory machines)</a:t>
            </a:r>
          </a:p>
          <a:p>
            <a:r>
              <a:rPr lang="en-US" dirty="0"/>
              <a:t>Available to all researchers on campus for simulation, modeling, machine learning, data science, genomics, and more</a:t>
            </a:r>
          </a:p>
          <a:p>
            <a:pPr marL="0" indent="0">
              <a:buNone/>
            </a:pPr>
            <a:endParaRPr lang="en-US" dirty="0"/>
          </a:p>
          <a:p>
            <a:r>
              <a:rPr lang="en-US" dirty="0"/>
              <a:t>ARC-TS provides various other computing solutions. Check out: </a:t>
            </a:r>
            <a:r>
              <a:rPr lang="en-US" dirty="0">
                <a:hlinkClick r:id="rId2"/>
              </a:rPr>
              <a:t>https://arc-ts.umich.edu/systems-services/</a:t>
            </a:r>
            <a:r>
              <a:rPr lang="en-US" dirty="0"/>
              <a:t> for more info.</a:t>
            </a:r>
          </a:p>
          <a:p>
            <a:r>
              <a:rPr lang="en-US" dirty="0"/>
              <a:t>We will use the Great Lakes cluster in this class. For the user guide, please check: </a:t>
            </a:r>
            <a:r>
              <a:rPr lang="en-US" dirty="0">
                <a:hlinkClick r:id="rId3"/>
              </a:rPr>
              <a:t>https://arc.umich.edu/greatlakes/user-guide/</a:t>
            </a:r>
            <a:r>
              <a:rPr lang="en-US" dirty="0"/>
              <a:t> </a:t>
            </a:r>
          </a:p>
        </p:txBody>
      </p:sp>
    </p:spTree>
    <p:extLst>
      <p:ext uri="{BB962C8B-B14F-4D97-AF65-F5344CB8AC3E}">
        <p14:creationId xmlns:p14="http://schemas.microsoft.com/office/powerpoint/2010/main" val="265628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 Lakes</a:t>
            </a:r>
          </a:p>
        </p:txBody>
      </p:sp>
      <p:sp>
        <p:nvSpPr>
          <p:cNvPr id="3" name="Content Placeholder 2"/>
          <p:cNvSpPr>
            <a:spLocks noGrp="1"/>
          </p:cNvSpPr>
          <p:nvPr>
            <p:ph idx="1"/>
          </p:nvPr>
        </p:nvSpPr>
        <p:spPr>
          <a:xfrm>
            <a:off x="317500" y="4279900"/>
            <a:ext cx="8369300" cy="2051050"/>
          </a:xfrm>
        </p:spPr>
        <p:txBody>
          <a:bodyPr>
            <a:noAutofit/>
          </a:bodyPr>
          <a:lstStyle/>
          <a:p>
            <a:r>
              <a:rPr lang="en-US" sz="1800" dirty="0"/>
              <a:t>InfiniBand HDR100 networking, capable of 100 Gb/s throughput. 25 Gb/s ethernet for the login and transfer nodes.</a:t>
            </a:r>
          </a:p>
          <a:p>
            <a:r>
              <a:rPr lang="en-US" sz="1800" dirty="0"/>
              <a:t>The high-speed scratch file system provides 2 petabytes of storage at approximately 80 GB/s performance.</a:t>
            </a:r>
          </a:p>
          <a:p>
            <a:r>
              <a:rPr lang="en-US" sz="1800" dirty="0"/>
              <a:t>Operated through Slurm workload manager</a:t>
            </a:r>
          </a:p>
          <a:p>
            <a:r>
              <a:rPr lang="en-US" sz="1800" dirty="0"/>
              <a:t>Software available through modules and installed on the home directory</a:t>
            </a:r>
          </a:p>
          <a:p>
            <a:r>
              <a:rPr lang="en-US" sz="1800" dirty="0"/>
              <a:t>We will use the standard machines in this class but you can check out other resources available as well</a:t>
            </a:r>
          </a:p>
        </p:txBody>
      </p:sp>
      <p:pic>
        <p:nvPicPr>
          <p:cNvPr id="4" name="Picture 3">
            <a:extLst>
              <a:ext uri="{FF2B5EF4-FFF2-40B4-BE49-F238E27FC236}">
                <a16:creationId xmlns:a16="http://schemas.microsoft.com/office/drawing/2014/main" id="{63638D4D-7FC3-809A-D5CD-9F540B27CE61}"/>
              </a:ext>
            </a:extLst>
          </p:cNvPr>
          <p:cNvPicPr>
            <a:picLocks noChangeAspect="1"/>
          </p:cNvPicPr>
          <p:nvPr/>
        </p:nvPicPr>
        <p:blipFill>
          <a:blip r:embed="rId2"/>
          <a:stretch>
            <a:fillRect/>
          </a:stretch>
        </p:blipFill>
        <p:spPr>
          <a:xfrm>
            <a:off x="1835150" y="1155581"/>
            <a:ext cx="5334000" cy="2955412"/>
          </a:xfrm>
          <a:prstGeom prst="rect">
            <a:avLst/>
          </a:prstGeom>
        </p:spPr>
      </p:pic>
    </p:spTree>
    <p:extLst>
      <p:ext uri="{BB962C8B-B14F-4D97-AF65-F5344CB8AC3E}">
        <p14:creationId xmlns:p14="http://schemas.microsoft.com/office/powerpoint/2010/main" val="2927274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F7589-C2A6-54CD-C38E-92D437B972EE}"/>
              </a:ext>
            </a:extLst>
          </p:cNvPr>
          <p:cNvSpPr>
            <a:spLocks noGrp="1"/>
          </p:cNvSpPr>
          <p:nvPr>
            <p:ph type="title"/>
          </p:nvPr>
        </p:nvSpPr>
        <p:spPr/>
        <p:txBody>
          <a:bodyPr/>
          <a:lstStyle/>
          <a:p>
            <a:r>
              <a:rPr lang="en-US" dirty="0"/>
              <a:t>Great Lakes Training Videos</a:t>
            </a:r>
          </a:p>
        </p:txBody>
      </p:sp>
      <p:sp>
        <p:nvSpPr>
          <p:cNvPr id="3" name="Content Placeholder 2">
            <a:extLst>
              <a:ext uri="{FF2B5EF4-FFF2-40B4-BE49-F238E27FC236}">
                <a16:creationId xmlns:a16="http://schemas.microsoft.com/office/drawing/2014/main" id="{236D74C4-5994-D6C0-4F68-35045C3BF7E6}"/>
              </a:ext>
            </a:extLst>
          </p:cNvPr>
          <p:cNvSpPr>
            <a:spLocks noGrp="1"/>
          </p:cNvSpPr>
          <p:nvPr>
            <p:ph idx="1"/>
          </p:nvPr>
        </p:nvSpPr>
        <p:spPr/>
        <p:txBody>
          <a:bodyPr>
            <a:normAutofit fontScale="85000" lnSpcReduction="20000"/>
          </a:bodyPr>
          <a:lstStyle/>
          <a:p>
            <a:r>
              <a:rPr lang="en-US" dirty="0"/>
              <a:t>Great Lakes provides a rich environment for different large-scale computation solutions. In this class, we will cover Spark but there are many other alternatives. Check out their training videos: </a:t>
            </a:r>
            <a:r>
              <a:rPr lang="en-US" dirty="0">
                <a:hlinkClick r:id="rId2"/>
              </a:rPr>
              <a:t>https://www.mivideo.it.umich.edu/channel/ARC-TS%2BTraining/181860561/</a:t>
            </a:r>
            <a:r>
              <a:rPr lang="en-US" dirty="0"/>
              <a:t> (great lakes homepage has the pointer to this page under ”training and workshops”)</a:t>
            </a:r>
          </a:p>
          <a:p>
            <a:r>
              <a:rPr lang="en-US" dirty="0"/>
              <a:t>Many useful training videos on there. I will highlight two:</a:t>
            </a:r>
          </a:p>
          <a:p>
            <a:pPr lvl="1"/>
            <a:r>
              <a:rPr lang="en-US" dirty="0"/>
              <a:t>Machine Learning for Great Lakes</a:t>
            </a:r>
          </a:p>
          <a:p>
            <a:pPr lvl="1"/>
            <a:r>
              <a:rPr lang="en-US" dirty="0"/>
              <a:t>Getting Started with the Python Multiprocessing Package</a:t>
            </a:r>
          </a:p>
        </p:txBody>
      </p:sp>
    </p:spTree>
    <p:extLst>
      <p:ext uri="{BB962C8B-B14F-4D97-AF65-F5344CB8AC3E}">
        <p14:creationId xmlns:p14="http://schemas.microsoft.com/office/powerpoint/2010/main" val="1581713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800E-7966-9ACF-FF51-D5F1FFD67F9E}"/>
              </a:ext>
            </a:extLst>
          </p:cNvPr>
          <p:cNvSpPr>
            <a:spLocks noGrp="1"/>
          </p:cNvSpPr>
          <p:nvPr>
            <p:ph type="title"/>
          </p:nvPr>
        </p:nvSpPr>
        <p:spPr/>
        <p:txBody>
          <a:bodyPr/>
          <a:lstStyle/>
          <a:p>
            <a:r>
              <a:rPr lang="en-US" dirty="0"/>
              <a:t>Overview of the Environment</a:t>
            </a:r>
          </a:p>
        </p:txBody>
      </p:sp>
      <p:sp>
        <p:nvSpPr>
          <p:cNvPr id="3" name="Content Placeholder 2">
            <a:extLst>
              <a:ext uri="{FF2B5EF4-FFF2-40B4-BE49-F238E27FC236}">
                <a16:creationId xmlns:a16="http://schemas.microsoft.com/office/drawing/2014/main" id="{6FBD00B4-DCEF-0453-B9AF-83A39DE99C4A}"/>
              </a:ext>
            </a:extLst>
          </p:cNvPr>
          <p:cNvSpPr>
            <a:spLocks noGrp="1"/>
          </p:cNvSpPr>
          <p:nvPr>
            <p:ph idx="1"/>
          </p:nvPr>
        </p:nvSpPr>
        <p:spPr>
          <a:xfrm>
            <a:off x="419100" y="1812474"/>
            <a:ext cx="3673929" cy="4525963"/>
          </a:xfrm>
        </p:spPr>
        <p:txBody>
          <a:bodyPr>
            <a:normAutofit fontScale="92500" lnSpcReduction="10000"/>
          </a:bodyPr>
          <a:lstStyle/>
          <a:p>
            <a:r>
              <a:rPr lang="en-US" dirty="0"/>
              <a:t>Three main components:</a:t>
            </a:r>
          </a:p>
          <a:p>
            <a:pPr lvl="1"/>
            <a:r>
              <a:rPr lang="en-US" dirty="0"/>
              <a:t>Compute: Software is run on servers</a:t>
            </a:r>
          </a:p>
          <a:p>
            <a:pPr lvl="1"/>
            <a:r>
              <a:rPr lang="en-US" dirty="0"/>
              <a:t>Network: Servers are connected to allow for large-scale computation</a:t>
            </a:r>
          </a:p>
          <a:p>
            <a:pPr lvl="1"/>
            <a:r>
              <a:rPr lang="en-US" dirty="0"/>
              <a:t>Storage: Where data and output are stored</a:t>
            </a:r>
          </a:p>
        </p:txBody>
      </p:sp>
      <p:pic>
        <p:nvPicPr>
          <p:cNvPr id="6" name="Picture 5">
            <a:extLst>
              <a:ext uri="{FF2B5EF4-FFF2-40B4-BE49-F238E27FC236}">
                <a16:creationId xmlns:a16="http://schemas.microsoft.com/office/drawing/2014/main" id="{8451F525-7112-8E9B-C79F-513F169028BB}"/>
              </a:ext>
            </a:extLst>
          </p:cNvPr>
          <p:cNvPicPr>
            <a:picLocks noChangeAspect="1"/>
          </p:cNvPicPr>
          <p:nvPr/>
        </p:nvPicPr>
        <p:blipFill>
          <a:blip r:embed="rId2"/>
          <a:stretch>
            <a:fillRect/>
          </a:stretch>
        </p:blipFill>
        <p:spPr>
          <a:xfrm>
            <a:off x="3956959" y="2550359"/>
            <a:ext cx="5310414" cy="2840454"/>
          </a:xfrm>
          <a:prstGeom prst="rect">
            <a:avLst/>
          </a:prstGeom>
        </p:spPr>
      </p:pic>
    </p:spTree>
    <p:extLst>
      <p:ext uri="{BB962C8B-B14F-4D97-AF65-F5344CB8AC3E}">
        <p14:creationId xmlns:p14="http://schemas.microsoft.com/office/powerpoint/2010/main" val="3903401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779E1-B732-D127-BF64-7078DA4CCEE0}"/>
              </a:ext>
            </a:extLst>
          </p:cNvPr>
          <p:cNvSpPr>
            <a:spLocks noGrp="1"/>
          </p:cNvSpPr>
          <p:nvPr>
            <p:ph type="title"/>
          </p:nvPr>
        </p:nvSpPr>
        <p:spPr/>
        <p:txBody>
          <a:bodyPr/>
          <a:lstStyle/>
          <a:p>
            <a:r>
              <a:rPr lang="en-US" dirty="0"/>
              <a:t>Running Jobs on Great Lakes</a:t>
            </a:r>
          </a:p>
        </p:txBody>
      </p:sp>
      <p:sp>
        <p:nvSpPr>
          <p:cNvPr id="3" name="Content Placeholder 2">
            <a:extLst>
              <a:ext uri="{FF2B5EF4-FFF2-40B4-BE49-F238E27FC236}">
                <a16:creationId xmlns:a16="http://schemas.microsoft.com/office/drawing/2014/main" id="{EA48434F-FFC6-B44B-6398-08857BB16D63}"/>
              </a:ext>
            </a:extLst>
          </p:cNvPr>
          <p:cNvSpPr>
            <a:spLocks noGrp="1"/>
          </p:cNvSpPr>
          <p:nvPr>
            <p:ph idx="1"/>
          </p:nvPr>
        </p:nvSpPr>
        <p:spPr/>
        <p:txBody>
          <a:bodyPr/>
          <a:lstStyle/>
          <a:p>
            <a:r>
              <a:rPr lang="en-US" dirty="0"/>
              <a:t>Two ways </a:t>
            </a:r>
          </a:p>
          <a:p>
            <a:pPr lvl="1"/>
            <a:r>
              <a:rPr lang="en-US" dirty="0"/>
              <a:t>Interactive mode (interactively write PySpark code using Jupyter notebooks)</a:t>
            </a:r>
          </a:p>
          <a:p>
            <a:pPr lvl="1"/>
            <a:r>
              <a:rPr lang="en-US" dirty="0"/>
              <a:t>Batch mode (submit your .py code to be executed)</a:t>
            </a:r>
          </a:p>
          <a:p>
            <a:pPr marL="457200" lvl="1" indent="0">
              <a:buNone/>
            </a:pPr>
            <a:endParaRPr lang="en-US" dirty="0"/>
          </a:p>
        </p:txBody>
      </p:sp>
    </p:spTree>
    <p:extLst>
      <p:ext uri="{BB962C8B-B14F-4D97-AF65-F5344CB8AC3E}">
        <p14:creationId xmlns:p14="http://schemas.microsoft.com/office/powerpoint/2010/main" val="402857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Spark - Fast and general engine for large-scale data processing</a:t>
            </a:r>
          </a:p>
        </p:txBody>
      </p:sp>
      <p:sp>
        <p:nvSpPr>
          <p:cNvPr id="4" name="Content Placeholder 3"/>
          <p:cNvSpPr>
            <a:spLocks noGrp="1"/>
          </p:cNvSpPr>
          <p:nvPr>
            <p:ph idx="1"/>
          </p:nvPr>
        </p:nvSpPr>
        <p:spPr>
          <a:xfrm>
            <a:off x="457200" y="1634066"/>
            <a:ext cx="8229600" cy="4157133"/>
          </a:xfrm>
        </p:spPr>
        <p:txBody>
          <a:bodyPr>
            <a:normAutofit fontScale="92500" lnSpcReduction="10000"/>
          </a:bodyPr>
          <a:lstStyle/>
          <a:p>
            <a:r>
              <a:rPr lang="en-US" dirty="0"/>
              <a:t>Up to 100 times faster than </a:t>
            </a:r>
            <a:r>
              <a:rPr lang="en-US" dirty="0" err="1"/>
              <a:t>Hadoop</a:t>
            </a:r>
            <a:r>
              <a:rPr lang="en-US" dirty="0"/>
              <a:t> </a:t>
            </a:r>
            <a:r>
              <a:rPr lang="en-US" dirty="0" err="1"/>
              <a:t>MapReduce</a:t>
            </a:r>
            <a:endParaRPr lang="en-US" dirty="0"/>
          </a:p>
          <a:p>
            <a:r>
              <a:rPr lang="en-US" dirty="0"/>
              <a:t>Written in </a:t>
            </a:r>
            <a:r>
              <a:rPr lang="en-US" dirty="0" err="1"/>
              <a:t>Scala</a:t>
            </a:r>
            <a:r>
              <a:rPr lang="en-US" dirty="0"/>
              <a:t>, providing </a:t>
            </a:r>
            <a:r>
              <a:rPr lang="en-US" dirty="0" err="1"/>
              <a:t>Scala</a:t>
            </a:r>
            <a:r>
              <a:rPr lang="en-US" dirty="0"/>
              <a:t>, Java and Python APIs</a:t>
            </a:r>
          </a:p>
          <a:p>
            <a:r>
              <a:rPr lang="en-US" dirty="0"/>
              <a:t>Supports both batch mode and real-time data stream processing</a:t>
            </a:r>
          </a:p>
          <a:p>
            <a:r>
              <a:rPr lang="en-US" dirty="0"/>
              <a:t>Write once, run everywhere</a:t>
            </a:r>
          </a:p>
          <a:p>
            <a:pPr lvl="1"/>
            <a:r>
              <a:rPr lang="en-US" dirty="0"/>
              <a:t>Spark runs on </a:t>
            </a:r>
            <a:r>
              <a:rPr lang="en-US" dirty="0" err="1"/>
              <a:t>Hadoop</a:t>
            </a:r>
            <a:r>
              <a:rPr lang="en-US" dirty="0"/>
              <a:t>, </a:t>
            </a:r>
            <a:r>
              <a:rPr lang="en-US" dirty="0" err="1"/>
              <a:t>Mesos</a:t>
            </a:r>
            <a:r>
              <a:rPr lang="en-US" dirty="0"/>
              <a:t>, standalone, or in the cloud. It can access diverse data sources including HDFS, Cassandra, HBase, S3.</a:t>
            </a:r>
          </a:p>
        </p:txBody>
      </p:sp>
      <p:sp>
        <p:nvSpPr>
          <p:cNvPr id="3" name="Slide Number Placeholder 2"/>
          <p:cNvSpPr>
            <a:spLocks noGrp="1"/>
          </p:cNvSpPr>
          <p:nvPr>
            <p:ph type="sldNum" sz="quarter" idx="12"/>
          </p:nvPr>
        </p:nvSpPr>
        <p:spPr/>
        <p:txBody>
          <a:bodyPr/>
          <a:lstStyle/>
          <a:p>
            <a:fld id="{489AA9CD-E03E-470E-A1F1-67531AF0EE6B}" type="slidenum">
              <a:rPr lang="en-US" smtClean="0"/>
              <a:pPr/>
              <a:t>4</a:t>
            </a:fld>
            <a:endParaRPr lang="en-US"/>
          </a:p>
        </p:txBody>
      </p:sp>
      <p:sp>
        <p:nvSpPr>
          <p:cNvPr id="5" name="TextBox 4"/>
          <p:cNvSpPr txBox="1"/>
          <p:nvPr/>
        </p:nvSpPr>
        <p:spPr>
          <a:xfrm>
            <a:off x="457200" y="6077247"/>
            <a:ext cx="8229600" cy="923330"/>
          </a:xfrm>
          <a:prstGeom prst="rect">
            <a:avLst/>
          </a:prstGeom>
          <a:noFill/>
        </p:spPr>
        <p:txBody>
          <a:bodyPr wrap="square" rtlCol="0">
            <a:spAutoFit/>
          </a:bodyPr>
          <a:lstStyle/>
          <a:p>
            <a:r>
              <a:rPr lang="en-US" dirty="0"/>
              <a:t>Sources: </a:t>
            </a:r>
            <a:r>
              <a:rPr lang="en-US" dirty="0">
                <a:hlinkClick r:id="rId3"/>
              </a:rPr>
              <a:t>https://spark.apache.org</a:t>
            </a:r>
            <a:r>
              <a:rPr lang="en-US" dirty="0"/>
              <a:t>, </a:t>
            </a:r>
            <a:r>
              <a:rPr lang="en-US" dirty="0">
                <a:hlinkClick r:id="rId4"/>
              </a:rPr>
              <a:t>http://en.wikipedia.org/wiki/Apache_Spark</a:t>
            </a:r>
            <a:endParaRPr lang="en-US" dirty="0"/>
          </a:p>
          <a:p>
            <a:endParaRPr lang="en-US" dirty="0"/>
          </a:p>
          <a:p>
            <a:endParaRPr lang="en-US" dirty="0"/>
          </a:p>
        </p:txBody>
      </p:sp>
      <p:sp>
        <p:nvSpPr>
          <p:cNvPr id="6" name="Rectangle 5"/>
          <p:cNvSpPr/>
          <p:nvPr/>
        </p:nvSpPr>
        <p:spPr>
          <a:xfrm>
            <a:off x="457200" y="5822961"/>
            <a:ext cx="5867400" cy="369332"/>
          </a:xfrm>
          <a:prstGeom prst="rect">
            <a:avLst/>
          </a:prstGeom>
        </p:spPr>
        <p:txBody>
          <a:bodyPr wrap="square">
            <a:spAutoFit/>
          </a:bodyPr>
          <a:lstStyle/>
          <a:p>
            <a:r>
              <a:rPr lang="en-US" dirty="0"/>
              <a:t>http://spark.apache.org/docs/latest/quick-start.html</a:t>
            </a:r>
          </a:p>
        </p:txBody>
      </p:sp>
    </p:spTree>
    <p:extLst>
      <p:ext uri="{BB962C8B-B14F-4D97-AF65-F5344CB8AC3E}">
        <p14:creationId xmlns:p14="http://schemas.microsoft.com/office/powerpoint/2010/main" val="351671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DDC95-AD36-29D4-CBFA-4C44DE3269DA}"/>
              </a:ext>
            </a:extLst>
          </p:cNvPr>
          <p:cNvSpPr>
            <a:spLocks noGrp="1"/>
          </p:cNvSpPr>
          <p:nvPr>
            <p:ph type="title"/>
          </p:nvPr>
        </p:nvSpPr>
        <p:spPr/>
        <p:txBody>
          <a:bodyPr>
            <a:normAutofit fontScale="90000"/>
          </a:bodyPr>
          <a:lstStyle/>
          <a:p>
            <a:r>
              <a:rPr lang="en-US" dirty="0"/>
              <a:t>Interactive Spark + Jupyter Notebook</a:t>
            </a:r>
          </a:p>
        </p:txBody>
      </p:sp>
      <p:sp>
        <p:nvSpPr>
          <p:cNvPr id="3" name="Content Placeholder 2">
            <a:extLst>
              <a:ext uri="{FF2B5EF4-FFF2-40B4-BE49-F238E27FC236}">
                <a16:creationId xmlns:a16="http://schemas.microsoft.com/office/drawing/2014/main" id="{37D1075E-319E-1282-A9EB-8D4D81FF8783}"/>
              </a:ext>
            </a:extLst>
          </p:cNvPr>
          <p:cNvSpPr>
            <a:spLocks noGrp="1"/>
          </p:cNvSpPr>
          <p:nvPr>
            <p:ph idx="1"/>
          </p:nvPr>
        </p:nvSpPr>
        <p:spPr>
          <a:xfrm>
            <a:off x="457200" y="1600201"/>
            <a:ext cx="8458200" cy="850899"/>
          </a:xfrm>
        </p:spPr>
        <p:txBody>
          <a:bodyPr>
            <a:normAutofit fontScale="55000" lnSpcReduction="20000"/>
          </a:bodyPr>
          <a:lstStyle/>
          <a:p>
            <a:r>
              <a:rPr lang="en-US" dirty="0"/>
              <a:t>Connect to VPN*. Go to great lakes dashboard: </a:t>
            </a:r>
            <a:r>
              <a:rPr lang="en-US" dirty="0">
                <a:hlinkClick r:id="rId2"/>
              </a:rPr>
              <a:t>https://greatlakes.arc-ts.umich.edu/pun/sys/dashboard/</a:t>
            </a:r>
            <a:r>
              <a:rPr lang="en-US" dirty="0"/>
              <a:t> </a:t>
            </a:r>
          </a:p>
          <a:p>
            <a:r>
              <a:rPr lang="en-US" dirty="0"/>
              <a:t>Interactive Apps &gt; Jupyter + Spark Basic</a:t>
            </a:r>
          </a:p>
          <a:p>
            <a:endParaRPr lang="en-US" dirty="0"/>
          </a:p>
        </p:txBody>
      </p:sp>
      <p:pic>
        <p:nvPicPr>
          <p:cNvPr id="4" name="Picture 3">
            <a:extLst>
              <a:ext uri="{FF2B5EF4-FFF2-40B4-BE49-F238E27FC236}">
                <a16:creationId xmlns:a16="http://schemas.microsoft.com/office/drawing/2014/main" id="{8D510736-37F1-D43D-0F59-E76CDF76F4CF}"/>
              </a:ext>
            </a:extLst>
          </p:cNvPr>
          <p:cNvPicPr>
            <a:picLocks noChangeAspect="1"/>
          </p:cNvPicPr>
          <p:nvPr/>
        </p:nvPicPr>
        <p:blipFill>
          <a:blip r:embed="rId3"/>
          <a:stretch>
            <a:fillRect/>
          </a:stretch>
        </p:blipFill>
        <p:spPr>
          <a:xfrm>
            <a:off x="838200" y="2468340"/>
            <a:ext cx="5511800" cy="3877121"/>
          </a:xfrm>
          <a:prstGeom prst="rect">
            <a:avLst/>
          </a:prstGeom>
        </p:spPr>
      </p:pic>
      <p:sp>
        <p:nvSpPr>
          <p:cNvPr id="5" name="Rectangle 4">
            <a:extLst>
              <a:ext uri="{FF2B5EF4-FFF2-40B4-BE49-F238E27FC236}">
                <a16:creationId xmlns:a16="http://schemas.microsoft.com/office/drawing/2014/main" id="{0D203166-CE56-58D2-0BAB-1D6ECA11DADC}"/>
              </a:ext>
            </a:extLst>
          </p:cNvPr>
          <p:cNvSpPr/>
          <p:nvPr/>
        </p:nvSpPr>
        <p:spPr>
          <a:xfrm>
            <a:off x="2628900" y="4419600"/>
            <a:ext cx="3873500" cy="368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1DAED0-0C2F-EA26-D082-3F58A45B4548}"/>
              </a:ext>
            </a:extLst>
          </p:cNvPr>
          <p:cNvSpPr txBox="1"/>
          <p:nvPr/>
        </p:nvSpPr>
        <p:spPr>
          <a:xfrm>
            <a:off x="6769100" y="4368800"/>
            <a:ext cx="2030492" cy="369332"/>
          </a:xfrm>
          <a:prstGeom prst="rect">
            <a:avLst/>
          </a:prstGeom>
          <a:noFill/>
        </p:spPr>
        <p:txBody>
          <a:bodyPr wrap="none" rtlCol="0">
            <a:spAutoFit/>
          </a:bodyPr>
          <a:lstStyle/>
          <a:p>
            <a:r>
              <a:rPr lang="en-US" dirty="0"/>
              <a:t>Class slurm account</a:t>
            </a:r>
          </a:p>
        </p:txBody>
      </p:sp>
      <p:sp>
        <p:nvSpPr>
          <p:cNvPr id="7" name="Rectangle 6">
            <a:extLst>
              <a:ext uri="{FF2B5EF4-FFF2-40B4-BE49-F238E27FC236}">
                <a16:creationId xmlns:a16="http://schemas.microsoft.com/office/drawing/2014/main" id="{BB1C85F1-9711-045C-DC82-FA5759EA0FCC}"/>
              </a:ext>
            </a:extLst>
          </p:cNvPr>
          <p:cNvSpPr/>
          <p:nvPr/>
        </p:nvSpPr>
        <p:spPr>
          <a:xfrm>
            <a:off x="2616200" y="4889500"/>
            <a:ext cx="3873500" cy="368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4364B7D-8B68-48AB-73CB-42B8F8FF2D01}"/>
              </a:ext>
            </a:extLst>
          </p:cNvPr>
          <p:cNvSpPr txBox="1"/>
          <p:nvPr/>
        </p:nvSpPr>
        <p:spPr>
          <a:xfrm>
            <a:off x="6769100" y="4825998"/>
            <a:ext cx="2374900" cy="2031325"/>
          </a:xfrm>
          <a:prstGeom prst="rect">
            <a:avLst/>
          </a:prstGeom>
          <a:noFill/>
        </p:spPr>
        <p:txBody>
          <a:bodyPr wrap="square" rtlCol="0">
            <a:spAutoFit/>
          </a:bodyPr>
          <a:lstStyle/>
          <a:p>
            <a:r>
              <a:rPr lang="en-US" sz="1400" dirty="0"/>
              <a:t>The right balance of</a:t>
            </a:r>
          </a:p>
          <a:p>
            <a:pPr marL="342900" indent="-342900">
              <a:buAutoNum type="arabicPeriod"/>
            </a:pPr>
            <a:r>
              <a:rPr lang="en-US" sz="1400" dirty="0"/>
              <a:t>Not wasting resources/leading to longer delay to satisfy the resource requirements</a:t>
            </a:r>
          </a:p>
          <a:p>
            <a:pPr marL="342900" indent="-342900">
              <a:buAutoNum type="arabicPeriod"/>
            </a:pPr>
            <a:r>
              <a:rPr lang="en-US" sz="1400" dirty="0"/>
              <a:t>The consequences of underestimating the required time</a:t>
            </a:r>
          </a:p>
        </p:txBody>
      </p:sp>
      <p:sp>
        <p:nvSpPr>
          <p:cNvPr id="9" name="TextBox 8">
            <a:extLst>
              <a:ext uri="{FF2B5EF4-FFF2-40B4-BE49-F238E27FC236}">
                <a16:creationId xmlns:a16="http://schemas.microsoft.com/office/drawing/2014/main" id="{F84AEC1B-04F0-A8DC-E053-ECB33BF1D510}"/>
              </a:ext>
            </a:extLst>
          </p:cNvPr>
          <p:cNvSpPr txBox="1"/>
          <p:nvPr/>
        </p:nvSpPr>
        <p:spPr>
          <a:xfrm>
            <a:off x="43099" y="6534961"/>
            <a:ext cx="7026347" cy="523220"/>
          </a:xfrm>
          <a:prstGeom prst="rect">
            <a:avLst/>
          </a:prstGeom>
          <a:noFill/>
        </p:spPr>
        <p:txBody>
          <a:bodyPr wrap="none" rtlCol="0">
            <a:spAutoFit/>
          </a:bodyPr>
          <a:lstStyle/>
          <a:p>
            <a:r>
              <a:rPr lang="en-US" sz="1400" dirty="0"/>
              <a:t>*See </a:t>
            </a:r>
            <a:r>
              <a:rPr lang="en-US" sz="1400" dirty="0">
                <a:hlinkClick r:id="rId4"/>
              </a:rPr>
              <a:t>http://www.itcom.itd.umich.edu/vpn/</a:t>
            </a:r>
            <a:r>
              <a:rPr lang="en-US" sz="1400" dirty="0"/>
              <a:t> for details on how to install VPN software for UM.</a:t>
            </a:r>
          </a:p>
          <a:p>
            <a:endParaRPr lang="en-US" sz="1400" dirty="0"/>
          </a:p>
        </p:txBody>
      </p:sp>
    </p:spTree>
    <p:extLst>
      <p:ext uri="{BB962C8B-B14F-4D97-AF65-F5344CB8AC3E}">
        <p14:creationId xmlns:p14="http://schemas.microsoft.com/office/powerpoint/2010/main" val="213704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2FFC-7696-461D-E733-E8D5F85156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C63963-5191-1ADF-23D0-4BDBEBA236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D1C201-133C-1C02-88C3-67804688F17B}"/>
              </a:ext>
            </a:extLst>
          </p:cNvPr>
          <p:cNvPicPr>
            <a:picLocks noChangeAspect="1"/>
          </p:cNvPicPr>
          <p:nvPr/>
        </p:nvPicPr>
        <p:blipFill>
          <a:blip r:embed="rId2"/>
          <a:stretch>
            <a:fillRect/>
          </a:stretch>
        </p:blipFill>
        <p:spPr>
          <a:xfrm>
            <a:off x="368300" y="5257800"/>
            <a:ext cx="7772400" cy="1586203"/>
          </a:xfrm>
          <a:prstGeom prst="rect">
            <a:avLst/>
          </a:prstGeom>
        </p:spPr>
      </p:pic>
      <p:pic>
        <p:nvPicPr>
          <p:cNvPr id="5" name="Picture 4">
            <a:extLst>
              <a:ext uri="{FF2B5EF4-FFF2-40B4-BE49-F238E27FC236}">
                <a16:creationId xmlns:a16="http://schemas.microsoft.com/office/drawing/2014/main" id="{2330C51A-B76D-B423-99D2-3BDE6234342B}"/>
              </a:ext>
            </a:extLst>
          </p:cNvPr>
          <p:cNvPicPr>
            <a:picLocks noChangeAspect="1"/>
          </p:cNvPicPr>
          <p:nvPr/>
        </p:nvPicPr>
        <p:blipFill>
          <a:blip r:embed="rId3"/>
          <a:stretch>
            <a:fillRect/>
          </a:stretch>
        </p:blipFill>
        <p:spPr>
          <a:xfrm>
            <a:off x="457200" y="274638"/>
            <a:ext cx="6515100" cy="4343400"/>
          </a:xfrm>
          <a:prstGeom prst="rect">
            <a:avLst/>
          </a:prstGeom>
        </p:spPr>
      </p:pic>
      <p:sp>
        <p:nvSpPr>
          <p:cNvPr id="6" name="TextBox 5">
            <a:extLst>
              <a:ext uri="{FF2B5EF4-FFF2-40B4-BE49-F238E27FC236}">
                <a16:creationId xmlns:a16="http://schemas.microsoft.com/office/drawing/2014/main" id="{2CC93BC5-C90B-07A8-025C-DF1A38C37BC8}"/>
              </a:ext>
            </a:extLst>
          </p:cNvPr>
          <p:cNvSpPr txBox="1"/>
          <p:nvPr/>
        </p:nvSpPr>
        <p:spPr>
          <a:xfrm>
            <a:off x="7277100" y="1778000"/>
            <a:ext cx="1460500" cy="1200329"/>
          </a:xfrm>
          <a:prstGeom prst="rect">
            <a:avLst/>
          </a:prstGeom>
          <a:noFill/>
        </p:spPr>
        <p:txBody>
          <a:bodyPr wrap="square" rtlCol="0">
            <a:spAutoFit/>
          </a:bodyPr>
          <a:lstStyle/>
          <a:p>
            <a:r>
              <a:rPr lang="en-US" dirty="0"/>
              <a:t>Active and recently completed apps</a:t>
            </a:r>
          </a:p>
        </p:txBody>
      </p:sp>
      <p:sp>
        <p:nvSpPr>
          <p:cNvPr id="7" name="TextBox 6">
            <a:extLst>
              <a:ext uri="{FF2B5EF4-FFF2-40B4-BE49-F238E27FC236}">
                <a16:creationId xmlns:a16="http://schemas.microsoft.com/office/drawing/2014/main" id="{1AEF4B1F-222F-74AC-1BAC-8AC43E5F766C}"/>
              </a:ext>
            </a:extLst>
          </p:cNvPr>
          <p:cNvSpPr txBox="1"/>
          <p:nvPr/>
        </p:nvSpPr>
        <p:spPr>
          <a:xfrm>
            <a:off x="8045450" y="6308725"/>
            <a:ext cx="1460500" cy="369332"/>
          </a:xfrm>
          <a:prstGeom prst="rect">
            <a:avLst/>
          </a:prstGeom>
          <a:noFill/>
        </p:spPr>
        <p:txBody>
          <a:bodyPr wrap="square" rtlCol="0">
            <a:spAutoFit/>
          </a:bodyPr>
          <a:lstStyle/>
          <a:p>
            <a:r>
              <a:rPr lang="en-US" dirty="0"/>
              <a:t>Apps view </a:t>
            </a:r>
          </a:p>
        </p:txBody>
      </p:sp>
    </p:spTree>
    <p:extLst>
      <p:ext uri="{BB962C8B-B14F-4D97-AF65-F5344CB8AC3E}">
        <p14:creationId xmlns:p14="http://schemas.microsoft.com/office/powerpoint/2010/main" val="2601325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1838"/>
            <a:ext cx="8229600" cy="1143000"/>
          </a:xfrm>
        </p:spPr>
        <p:txBody>
          <a:bodyPr>
            <a:normAutofit fontScale="90000"/>
          </a:bodyPr>
          <a:lstStyle/>
          <a:p>
            <a:r>
              <a:rPr lang="en-US" dirty="0"/>
              <a:t>Spark Example 1: Word Count</a:t>
            </a:r>
            <a:br>
              <a:rPr lang="en-US" dirty="0"/>
            </a:br>
            <a:r>
              <a:rPr lang="en-US" dirty="0"/>
              <a:t>Let’s work on it together!</a:t>
            </a:r>
            <a:br>
              <a:rPr lang="en-US" dirty="0"/>
            </a:br>
            <a:endParaRPr lang="en-US" dirty="0"/>
          </a:p>
        </p:txBody>
      </p:sp>
    </p:spTree>
    <p:extLst>
      <p:ext uri="{BB962C8B-B14F-4D97-AF65-F5344CB8AC3E}">
        <p14:creationId xmlns:p14="http://schemas.microsoft.com/office/powerpoint/2010/main" val="809064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779E1-B732-D127-BF64-7078DA4CCEE0}"/>
              </a:ext>
            </a:extLst>
          </p:cNvPr>
          <p:cNvSpPr>
            <a:spLocks noGrp="1"/>
          </p:cNvSpPr>
          <p:nvPr>
            <p:ph type="title"/>
          </p:nvPr>
        </p:nvSpPr>
        <p:spPr/>
        <p:txBody>
          <a:bodyPr/>
          <a:lstStyle/>
          <a:p>
            <a:r>
              <a:rPr lang="en-US" dirty="0"/>
              <a:t>Running Jobs on Great Lakes</a:t>
            </a:r>
          </a:p>
        </p:txBody>
      </p:sp>
      <p:sp>
        <p:nvSpPr>
          <p:cNvPr id="3" name="Content Placeholder 2">
            <a:extLst>
              <a:ext uri="{FF2B5EF4-FFF2-40B4-BE49-F238E27FC236}">
                <a16:creationId xmlns:a16="http://schemas.microsoft.com/office/drawing/2014/main" id="{EA48434F-FFC6-B44B-6398-08857BB16D63}"/>
              </a:ext>
            </a:extLst>
          </p:cNvPr>
          <p:cNvSpPr>
            <a:spLocks noGrp="1"/>
          </p:cNvSpPr>
          <p:nvPr>
            <p:ph idx="1"/>
          </p:nvPr>
        </p:nvSpPr>
        <p:spPr/>
        <p:txBody>
          <a:bodyPr/>
          <a:lstStyle/>
          <a:p>
            <a:r>
              <a:rPr lang="en-US" dirty="0"/>
              <a:t>Two ways </a:t>
            </a:r>
          </a:p>
          <a:p>
            <a:pPr lvl="1"/>
            <a:r>
              <a:rPr lang="en-US" dirty="0"/>
              <a:t>Interactive mode (interactively write PySpark code using Jupyter notebooks)</a:t>
            </a:r>
          </a:p>
          <a:p>
            <a:pPr lvl="1"/>
            <a:r>
              <a:rPr lang="en-US" dirty="0"/>
              <a:t>Batch mode (submit your .py code to be executed)</a:t>
            </a:r>
          </a:p>
          <a:p>
            <a:pPr marL="457200" lvl="1" indent="0">
              <a:buNone/>
            </a:pPr>
            <a:endParaRPr lang="en-US" dirty="0"/>
          </a:p>
        </p:txBody>
      </p:sp>
    </p:spTree>
    <p:extLst>
      <p:ext uri="{BB962C8B-B14F-4D97-AF65-F5344CB8AC3E}">
        <p14:creationId xmlns:p14="http://schemas.microsoft.com/office/powerpoint/2010/main" val="136512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275A-91F2-F902-1DD1-6C0834807E77}"/>
              </a:ext>
            </a:extLst>
          </p:cNvPr>
          <p:cNvSpPr>
            <a:spLocks noGrp="1"/>
          </p:cNvSpPr>
          <p:nvPr>
            <p:ph type="title"/>
          </p:nvPr>
        </p:nvSpPr>
        <p:spPr/>
        <p:txBody>
          <a:bodyPr/>
          <a:lstStyle/>
          <a:p>
            <a:r>
              <a:rPr lang="en-US" dirty="0"/>
              <a:t>Running Jobs on Batch Mode</a:t>
            </a:r>
          </a:p>
        </p:txBody>
      </p:sp>
      <p:sp>
        <p:nvSpPr>
          <p:cNvPr id="3" name="Content Placeholder 2">
            <a:extLst>
              <a:ext uri="{FF2B5EF4-FFF2-40B4-BE49-F238E27FC236}">
                <a16:creationId xmlns:a16="http://schemas.microsoft.com/office/drawing/2014/main" id="{C151F124-CF9C-9D7E-206E-BBEFDAB68363}"/>
              </a:ext>
            </a:extLst>
          </p:cNvPr>
          <p:cNvSpPr>
            <a:spLocks noGrp="1"/>
          </p:cNvSpPr>
          <p:nvPr>
            <p:ph idx="1"/>
          </p:nvPr>
        </p:nvSpPr>
        <p:spPr>
          <a:xfrm>
            <a:off x="457200" y="1600201"/>
            <a:ext cx="8229600" cy="1574799"/>
          </a:xfrm>
        </p:spPr>
        <p:txBody>
          <a:bodyPr>
            <a:normAutofit fontScale="85000" lnSpcReduction="20000"/>
          </a:bodyPr>
          <a:lstStyle/>
          <a:p>
            <a:r>
              <a:rPr lang="en-US" dirty="0"/>
              <a:t>Job - Computational work that needs to be completed</a:t>
            </a:r>
          </a:p>
          <a:p>
            <a:pPr lvl="1"/>
            <a:r>
              <a:rPr lang="en-US" dirty="0"/>
              <a:t>Computer program written by you</a:t>
            </a:r>
          </a:p>
          <a:p>
            <a:r>
              <a:rPr lang="en-US" dirty="0"/>
              <a:t>Steps to run a job</a:t>
            </a:r>
          </a:p>
          <a:p>
            <a:pPr lvl="1"/>
            <a:r>
              <a:rPr lang="en-US" dirty="0"/>
              <a:t>Connect to VPN</a:t>
            </a:r>
          </a:p>
          <a:p>
            <a:pPr lvl="3"/>
            <a:endParaRPr lang="en-US" dirty="0"/>
          </a:p>
          <a:p>
            <a:pPr lvl="1"/>
            <a:endParaRPr lang="en-US" dirty="0"/>
          </a:p>
        </p:txBody>
      </p:sp>
    </p:spTree>
    <p:extLst>
      <p:ext uri="{BB962C8B-B14F-4D97-AF65-F5344CB8AC3E}">
        <p14:creationId xmlns:p14="http://schemas.microsoft.com/office/powerpoint/2010/main" val="301740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275A-91F2-F902-1DD1-6C0834807E77}"/>
              </a:ext>
            </a:extLst>
          </p:cNvPr>
          <p:cNvSpPr>
            <a:spLocks noGrp="1"/>
          </p:cNvSpPr>
          <p:nvPr>
            <p:ph type="title"/>
          </p:nvPr>
        </p:nvSpPr>
        <p:spPr/>
        <p:txBody>
          <a:bodyPr/>
          <a:lstStyle/>
          <a:p>
            <a:r>
              <a:rPr lang="en-US" dirty="0"/>
              <a:t>Running Jobs on Batch Mode</a:t>
            </a:r>
          </a:p>
        </p:txBody>
      </p:sp>
      <p:sp>
        <p:nvSpPr>
          <p:cNvPr id="3" name="Content Placeholder 2">
            <a:extLst>
              <a:ext uri="{FF2B5EF4-FFF2-40B4-BE49-F238E27FC236}">
                <a16:creationId xmlns:a16="http://schemas.microsoft.com/office/drawing/2014/main" id="{C151F124-CF9C-9D7E-206E-BBEFDAB68363}"/>
              </a:ext>
            </a:extLst>
          </p:cNvPr>
          <p:cNvSpPr>
            <a:spLocks noGrp="1"/>
          </p:cNvSpPr>
          <p:nvPr>
            <p:ph idx="1"/>
          </p:nvPr>
        </p:nvSpPr>
        <p:spPr>
          <a:xfrm>
            <a:off x="457200" y="1600201"/>
            <a:ext cx="8229600" cy="1828799"/>
          </a:xfrm>
        </p:spPr>
        <p:txBody>
          <a:bodyPr>
            <a:normAutofit fontScale="77500" lnSpcReduction="20000"/>
          </a:bodyPr>
          <a:lstStyle/>
          <a:p>
            <a:r>
              <a:rPr lang="en-US" dirty="0"/>
              <a:t>Job - Computational work that needs to be completed</a:t>
            </a:r>
          </a:p>
          <a:p>
            <a:pPr lvl="1"/>
            <a:r>
              <a:rPr lang="en-US" dirty="0"/>
              <a:t>Computer program written by you</a:t>
            </a:r>
          </a:p>
          <a:p>
            <a:r>
              <a:rPr lang="en-US" dirty="0"/>
              <a:t>Steps to run a job</a:t>
            </a:r>
          </a:p>
          <a:p>
            <a:pPr lvl="1"/>
            <a:r>
              <a:rPr lang="en-US" dirty="0"/>
              <a:t>Connect to VPN</a:t>
            </a:r>
          </a:p>
          <a:p>
            <a:pPr lvl="1"/>
            <a:r>
              <a:rPr lang="en-US" dirty="0"/>
              <a:t>Connect to the cluster from your personal computer</a:t>
            </a:r>
          </a:p>
          <a:p>
            <a:pPr lvl="3"/>
            <a:endParaRPr lang="en-US" dirty="0"/>
          </a:p>
          <a:p>
            <a:pPr lvl="1"/>
            <a:endParaRPr lang="en-US" dirty="0"/>
          </a:p>
        </p:txBody>
      </p:sp>
    </p:spTree>
    <p:extLst>
      <p:ext uri="{BB962C8B-B14F-4D97-AF65-F5344CB8AC3E}">
        <p14:creationId xmlns:p14="http://schemas.microsoft.com/office/powerpoint/2010/main" val="186365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3B2F2-DA07-1F9E-0221-451B318138C4}"/>
              </a:ext>
            </a:extLst>
          </p:cNvPr>
          <p:cNvPicPr>
            <a:picLocks noChangeAspect="1"/>
          </p:cNvPicPr>
          <p:nvPr/>
        </p:nvPicPr>
        <p:blipFill>
          <a:blip r:embed="rId3"/>
          <a:stretch>
            <a:fillRect/>
          </a:stretch>
        </p:blipFill>
        <p:spPr>
          <a:xfrm>
            <a:off x="692449" y="1152212"/>
            <a:ext cx="5162251" cy="5198798"/>
          </a:xfrm>
          <a:prstGeom prst="rect">
            <a:avLst/>
          </a:prstGeom>
        </p:spPr>
      </p:pic>
      <p:sp>
        <p:nvSpPr>
          <p:cNvPr id="2" name="Title 1"/>
          <p:cNvSpPr>
            <a:spLocks noGrp="1"/>
          </p:cNvSpPr>
          <p:nvPr>
            <p:ph type="title"/>
          </p:nvPr>
        </p:nvSpPr>
        <p:spPr>
          <a:xfrm>
            <a:off x="221951" y="76036"/>
            <a:ext cx="8229600" cy="1143000"/>
          </a:xfrm>
        </p:spPr>
        <p:txBody>
          <a:bodyPr>
            <a:normAutofit/>
          </a:bodyPr>
          <a:lstStyle/>
          <a:p>
            <a:r>
              <a:rPr lang="en-US" dirty="0"/>
              <a:t>Logging in to remote server</a:t>
            </a:r>
          </a:p>
        </p:txBody>
      </p:sp>
      <p:sp>
        <p:nvSpPr>
          <p:cNvPr id="4" name="Slide Number Placeholder 3"/>
          <p:cNvSpPr>
            <a:spLocks noGrp="1"/>
          </p:cNvSpPr>
          <p:nvPr>
            <p:ph type="sldNum" sz="quarter" idx="12"/>
          </p:nvPr>
        </p:nvSpPr>
        <p:spPr/>
        <p:txBody>
          <a:bodyPr/>
          <a:lstStyle/>
          <a:p>
            <a:fld id="{489AA9CD-E03E-470E-A1F1-67531AF0EE6B}" type="slidenum">
              <a:rPr lang="en-US" smtClean="0"/>
              <a:pPr/>
              <a:t>46</a:t>
            </a:fld>
            <a:endParaRPr lang="en-US"/>
          </a:p>
        </p:txBody>
      </p:sp>
      <p:sp>
        <p:nvSpPr>
          <p:cNvPr id="16" name="Rectangle 15"/>
          <p:cNvSpPr/>
          <p:nvPr/>
        </p:nvSpPr>
        <p:spPr>
          <a:xfrm>
            <a:off x="498578" y="1111392"/>
            <a:ext cx="8146026" cy="19670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98578" y="3139196"/>
            <a:ext cx="7952973" cy="20833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98578" y="3586671"/>
            <a:ext cx="8195733" cy="101319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D30B91A-CB15-5A4C-AD4F-C60F94FDD7C9}"/>
              </a:ext>
            </a:extLst>
          </p:cNvPr>
          <p:cNvSpPr txBox="1"/>
          <p:nvPr/>
        </p:nvSpPr>
        <p:spPr>
          <a:xfrm>
            <a:off x="692449" y="6488668"/>
            <a:ext cx="6458306" cy="369332"/>
          </a:xfrm>
          <a:prstGeom prst="rect">
            <a:avLst/>
          </a:prstGeom>
          <a:noFill/>
        </p:spPr>
        <p:txBody>
          <a:bodyPr wrap="none" rtlCol="0">
            <a:spAutoFit/>
          </a:bodyPr>
          <a:lstStyle/>
          <a:p>
            <a:r>
              <a:rPr lang="en-US" dirty="0"/>
              <a:t>You can also use software such as Putty (on Windows machines). </a:t>
            </a:r>
          </a:p>
        </p:txBody>
      </p:sp>
    </p:spTree>
    <p:extLst>
      <p:ext uri="{BB962C8B-B14F-4D97-AF65-F5344CB8AC3E}">
        <p14:creationId xmlns:p14="http://schemas.microsoft.com/office/powerpoint/2010/main" val="400261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275A-91F2-F902-1DD1-6C0834807E77}"/>
              </a:ext>
            </a:extLst>
          </p:cNvPr>
          <p:cNvSpPr>
            <a:spLocks noGrp="1"/>
          </p:cNvSpPr>
          <p:nvPr>
            <p:ph type="title"/>
          </p:nvPr>
        </p:nvSpPr>
        <p:spPr/>
        <p:txBody>
          <a:bodyPr/>
          <a:lstStyle/>
          <a:p>
            <a:r>
              <a:rPr lang="en-US" dirty="0"/>
              <a:t>Running Jobs on Batch Mode</a:t>
            </a:r>
          </a:p>
        </p:txBody>
      </p:sp>
      <p:sp>
        <p:nvSpPr>
          <p:cNvPr id="3" name="Content Placeholder 2">
            <a:extLst>
              <a:ext uri="{FF2B5EF4-FFF2-40B4-BE49-F238E27FC236}">
                <a16:creationId xmlns:a16="http://schemas.microsoft.com/office/drawing/2014/main" id="{C151F124-CF9C-9D7E-206E-BBEFDAB68363}"/>
              </a:ext>
            </a:extLst>
          </p:cNvPr>
          <p:cNvSpPr>
            <a:spLocks noGrp="1"/>
          </p:cNvSpPr>
          <p:nvPr>
            <p:ph idx="1"/>
          </p:nvPr>
        </p:nvSpPr>
        <p:spPr>
          <a:xfrm>
            <a:off x="457200" y="1600201"/>
            <a:ext cx="8229600" cy="2743200"/>
          </a:xfrm>
        </p:spPr>
        <p:txBody>
          <a:bodyPr>
            <a:normAutofit fontScale="77500" lnSpcReduction="20000"/>
          </a:bodyPr>
          <a:lstStyle/>
          <a:p>
            <a:r>
              <a:rPr lang="en-US" dirty="0"/>
              <a:t>Job - Computational work that needs to be completed</a:t>
            </a:r>
          </a:p>
          <a:p>
            <a:pPr lvl="1"/>
            <a:r>
              <a:rPr lang="en-US" dirty="0"/>
              <a:t>Computer program written by you</a:t>
            </a:r>
          </a:p>
          <a:p>
            <a:r>
              <a:rPr lang="en-US" dirty="0"/>
              <a:t>Steps to run a job</a:t>
            </a:r>
          </a:p>
          <a:p>
            <a:pPr lvl="1"/>
            <a:r>
              <a:rPr lang="en-US" dirty="0"/>
              <a:t>Connect to VPN</a:t>
            </a:r>
          </a:p>
          <a:p>
            <a:pPr lvl="1"/>
            <a:r>
              <a:rPr lang="en-US" dirty="0"/>
              <a:t>Connect to the cluster from your personal computer</a:t>
            </a:r>
          </a:p>
          <a:p>
            <a:pPr lvl="1"/>
            <a:r>
              <a:rPr lang="en-US" dirty="0"/>
              <a:t>Create a file that contains the program you would like to run</a:t>
            </a:r>
          </a:p>
          <a:p>
            <a:pPr lvl="2"/>
            <a:r>
              <a:rPr lang="en-US" dirty="0"/>
              <a:t>Can be a .py file, or .R etc. In your case this will be a .py file</a:t>
            </a:r>
          </a:p>
          <a:p>
            <a:pPr lvl="1"/>
            <a:endParaRPr lang="en-US" dirty="0"/>
          </a:p>
        </p:txBody>
      </p:sp>
    </p:spTree>
    <p:extLst>
      <p:ext uri="{BB962C8B-B14F-4D97-AF65-F5344CB8AC3E}">
        <p14:creationId xmlns:p14="http://schemas.microsoft.com/office/powerpoint/2010/main" val="380499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Working on a remote server: </a:t>
            </a:r>
            <a:r>
              <a:rPr lang="en-US" sz="3300" dirty="0"/>
              <a:t>copying files between your laptop and the remote account</a:t>
            </a:r>
          </a:p>
        </p:txBody>
      </p:sp>
      <p:sp>
        <p:nvSpPr>
          <p:cNvPr id="3" name="Content Placeholder 2"/>
          <p:cNvSpPr>
            <a:spLocks noGrp="1"/>
          </p:cNvSpPr>
          <p:nvPr>
            <p:ph idx="1"/>
          </p:nvPr>
        </p:nvSpPr>
        <p:spPr>
          <a:xfrm>
            <a:off x="457200" y="1769530"/>
            <a:ext cx="8229600" cy="4525963"/>
          </a:xfrm>
        </p:spPr>
        <p:txBody>
          <a:bodyPr>
            <a:normAutofit fontScale="85000" lnSpcReduction="20000"/>
          </a:bodyPr>
          <a:lstStyle/>
          <a:p>
            <a:r>
              <a:rPr lang="en-US" dirty="0"/>
              <a:t>Option 1: Use </a:t>
            </a:r>
            <a:r>
              <a:rPr lang="en-US" dirty="0" err="1"/>
              <a:t>scp</a:t>
            </a:r>
            <a:endParaRPr lang="en-US" dirty="0"/>
          </a:p>
          <a:p>
            <a:pPr lvl="1"/>
            <a:r>
              <a:rPr lang="en-US" dirty="0">
                <a:latin typeface="Calibri" panose="020F0502020204030204" pitchFamily="34" charset="0"/>
                <a:cs typeface="Calibri" panose="020F0502020204030204" pitchFamily="34" charset="0"/>
              </a:rPr>
              <a:t>Copy from local to server:</a:t>
            </a:r>
          </a:p>
          <a:p>
            <a:pPr lvl="2"/>
            <a:r>
              <a:rPr lang="en-US" dirty="0">
                <a:latin typeface="Calibri" panose="020F0502020204030204" pitchFamily="34" charset="0"/>
                <a:cs typeface="Calibri" panose="020F0502020204030204" pitchFamily="34" charset="0"/>
              </a:rPr>
              <a:t>scp localfile uniqname@</a:t>
            </a:r>
            <a:r>
              <a:rPr lang="en-US" dirty="0">
                <a:solidFill>
                  <a:srgbClr val="000000"/>
                </a:solidFill>
                <a:effectLst/>
                <a:latin typeface="Calibri" panose="020F0502020204030204" pitchFamily="34" charset="0"/>
                <a:cs typeface="Calibri" panose="020F0502020204030204" pitchFamily="34" charset="0"/>
              </a:rPr>
              <a:t>greatlakes.arc-ts.umich.edu</a:t>
            </a:r>
            <a:r>
              <a:rPr lang="en-US" dirty="0">
                <a:latin typeface="Calibri" panose="020F0502020204030204" pitchFamily="34" charset="0"/>
                <a:cs typeface="Calibri" panose="020F0502020204030204" pitchFamily="34" charset="0"/>
              </a:rPr>
              <a:t>:remotefile (copy a file)</a:t>
            </a:r>
          </a:p>
          <a:p>
            <a:pPr lvl="2"/>
            <a:r>
              <a:rPr lang="en-US" dirty="0">
                <a:latin typeface="Calibri" panose="020F0502020204030204" pitchFamily="34" charset="0"/>
                <a:cs typeface="Calibri" panose="020F0502020204030204" pitchFamily="34" charset="0"/>
              </a:rPr>
              <a:t>scp -r localdir  uniqname@</a:t>
            </a:r>
            <a:r>
              <a:rPr lang="en-US" dirty="0">
                <a:solidFill>
                  <a:srgbClr val="000000"/>
                </a:solidFill>
                <a:effectLst/>
                <a:latin typeface="Calibri" panose="020F0502020204030204" pitchFamily="34" charset="0"/>
                <a:cs typeface="Calibri" panose="020F0502020204030204" pitchFamily="34" charset="0"/>
              </a:rPr>
              <a:t>greatlakes.arc-ts.umich.edu</a:t>
            </a:r>
            <a:r>
              <a:rPr lang="en-US" dirty="0">
                <a:latin typeface="Calibri" panose="020F0502020204030204" pitchFamily="34" charset="0"/>
                <a:cs typeface="Calibri" panose="020F0502020204030204" pitchFamily="34" charset="0"/>
              </a:rPr>
              <a:t>:remotedir    (copy an entire directory)</a:t>
            </a:r>
          </a:p>
          <a:p>
            <a:pPr lvl="1"/>
            <a:r>
              <a:rPr lang="en-US" dirty="0">
                <a:latin typeface="Calibri" panose="020F0502020204030204" pitchFamily="34" charset="0"/>
                <a:cs typeface="Calibri" panose="020F0502020204030204" pitchFamily="34" charset="0"/>
              </a:rPr>
              <a:t>Copy from server to local</a:t>
            </a:r>
          </a:p>
          <a:p>
            <a:pPr lvl="2"/>
            <a:r>
              <a:rPr lang="en-US" dirty="0">
                <a:latin typeface="Calibri" panose="020F0502020204030204" pitchFamily="34" charset="0"/>
                <a:cs typeface="Calibri" panose="020F0502020204030204" pitchFamily="34" charset="0"/>
              </a:rPr>
              <a:t>scp uniqname@</a:t>
            </a:r>
            <a:r>
              <a:rPr lang="en-US" dirty="0">
                <a:solidFill>
                  <a:srgbClr val="000000"/>
                </a:solidFill>
                <a:effectLst/>
                <a:latin typeface="Calibri" panose="020F0502020204030204" pitchFamily="34" charset="0"/>
                <a:cs typeface="Calibri" panose="020F0502020204030204" pitchFamily="34" charset="0"/>
              </a:rPr>
              <a:t>greatlakes.arc-ts.umich.edu</a:t>
            </a:r>
            <a:r>
              <a:rPr lang="en-US" dirty="0">
                <a:latin typeface="Calibri" panose="020F0502020204030204" pitchFamily="34" charset="0"/>
                <a:cs typeface="Calibri" panose="020F0502020204030204" pitchFamily="34" charset="0"/>
              </a:rPr>
              <a:t>:remotefile localfile</a:t>
            </a:r>
          </a:p>
          <a:p>
            <a:r>
              <a:rPr lang="en-US" dirty="0"/>
              <a:t>Option 2: Use CyberDuck (on Mac) or WinSCP (on Windows)</a:t>
            </a:r>
          </a:p>
          <a:p>
            <a:r>
              <a:rPr lang="en-US" dirty="0"/>
              <a:t>Note that instead of copying files you can also write the code on the login node itself using commandline editing tools like vim or emacs.</a:t>
            </a:r>
          </a:p>
        </p:txBody>
      </p:sp>
      <p:sp>
        <p:nvSpPr>
          <p:cNvPr id="4" name="Slide Number Placeholder 3"/>
          <p:cNvSpPr>
            <a:spLocks noGrp="1"/>
          </p:cNvSpPr>
          <p:nvPr>
            <p:ph type="sldNum" sz="quarter" idx="12"/>
          </p:nvPr>
        </p:nvSpPr>
        <p:spPr/>
        <p:txBody>
          <a:bodyPr/>
          <a:lstStyle/>
          <a:p>
            <a:fld id="{489AA9CD-E03E-470E-A1F1-67531AF0EE6B}" type="slidenum">
              <a:rPr lang="en-US" smtClean="0"/>
              <a:pPr/>
              <a:t>48</a:t>
            </a:fld>
            <a:endParaRPr lang="en-US"/>
          </a:p>
        </p:txBody>
      </p:sp>
      <p:sp>
        <p:nvSpPr>
          <p:cNvPr id="5" name="Date Placeholder 4"/>
          <p:cNvSpPr>
            <a:spLocks noGrp="1"/>
          </p:cNvSpPr>
          <p:nvPr>
            <p:ph type="dt" sz="half" idx="10"/>
          </p:nvPr>
        </p:nvSpPr>
        <p:spPr/>
        <p:txBody>
          <a:bodyPr/>
          <a:lstStyle/>
          <a:p>
            <a:fld id="{FFDEDFE0-3975-A646-9C20-BA786C1D40C2}" type="datetime1">
              <a:rPr lang="en-US" smtClean="0"/>
              <a:t>10/6/22</a:t>
            </a:fld>
            <a:endParaRPr lang="en-US"/>
          </a:p>
        </p:txBody>
      </p:sp>
    </p:spTree>
    <p:extLst>
      <p:ext uri="{BB962C8B-B14F-4D97-AF65-F5344CB8AC3E}">
        <p14:creationId xmlns:p14="http://schemas.microsoft.com/office/powerpoint/2010/main" val="26155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275A-91F2-F902-1DD1-6C0834807E77}"/>
              </a:ext>
            </a:extLst>
          </p:cNvPr>
          <p:cNvSpPr>
            <a:spLocks noGrp="1"/>
          </p:cNvSpPr>
          <p:nvPr>
            <p:ph type="title"/>
          </p:nvPr>
        </p:nvSpPr>
        <p:spPr/>
        <p:txBody>
          <a:bodyPr/>
          <a:lstStyle/>
          <a:p>
            <a:r>
              <a:rPr lang="en-US" dirty="0"/>
              <a:t>Running Jobs on Batch Mode</a:t>
            </a:r>
          </a:p>
        </p:txBody>
      </p:sp>
      <p:sp>
        <p:nvSpPr>
          <p:cNvPr id="3" name="Content Placeholder 2">
            <a:extLst>
              <a:ext uri="{FF2B5EF4-FFF2-40B4-BE49-F238E27FC236}">
                <a16:creationId xmlns:a16="http://schemas.microsoft.com/office/drawing/2014/main" id="{C151F124-CF9C-9D7E-206E-BBEFDAB68363}"/>
              </a:ext>
            </a:extLst>
          </p:cNvPr>
          <p:cNvSpPr>
            <a:spLocks noGrp="1"/>
          </p:cNvSpPr>
          <p:nvPr>
            <p:ph idx="1"/>
          </p:nvPr>
        </p:nvSpPr>
        <p:spPr>
          <a:xfrm>
            <a:off x="457200" y="1600201"/>
            <a:ext cx="8229600" cy="3098799"/>
          </a:xfrm>
        </p:spPr>
        <p:txBody>
          <a:bodyPr>
            <a:normAutofit fontScale="70000" lnSpcReduction="20000"/>
          </a:bodyPr>
          <a:lstStyle/>
          <a:p>
            <a:r>
              <a:rPr lang="en-US" dirty="0"/>
              <a:t>Job - Computational work that needs to be completed</a:t>
            </a:r>
          </a:p>
          <a:p>
            <a:pPr lvl="1"/>
            <a:r>
              <a:rPr lang="en-US" dirty="0"/>
              <a:t>Computer program written by you</a:t>
            </a:r>
          </a:p>
          <a:p>
            <a:r>
              <a:rPr lang="en-US" dirty="0"/>
              <a:t>Steps to run a job</a:t>
            </a:r>
          </a:p>
          <a:p>
            <a:pPr lvl="1"/>
            <a:r>
              <a:rPr lang="en-US" dirty="0"/>
              <a:t>Connect to VPN</a:t>
            </a:r>
          </a:p>
          <a:p>
            <a:pPr lvl="1"/>
            <a:r>
              <a:rPr lang="en-US" dirty="0"/>
              <a:t>Connect to the cluster from your personal computer</a:t>
            </a:r>
          </a:p>
          <a:p>
            <a:pPr lvl="1"/>
            <a:r>
              <a:rPr lang="en-US" dirty="0"/>
              <a:t>Create a file that contains the program you would like to run</a:t>
            </a:r>
          </a:p>
          <a:p>
            <a:pPr lvl="2"/>
            <a:r>
              <a:rPr lang="en-US" dirty="0"/>
              <a:t>Can be a .py file, or .R etc. In your case this will be a .py file</a:t>
            </a:r>
          </a:p>
          <a:p>
            <a:pPr lvl="1"/>
            <a:r>
              <a:rPr lang="en-US" dirty="0"/>
              <a:t>Create a list of modules needed for the program to run</a:t>
            </a:r>
          </a:p>
          <a:p>
            <a:pPr lvl="2"/>
            <a:r>
              <a:rPr lang="en-US" dirty="0"/>
              <a:t>Either listed in the job script (batch mode) or loaded in the current environment</a:t>
            </a:r>
          </a:p>
          <a:p>
            <a:pPr lvl="3"/>
            <a:endParaRPr lang="en-US" dirty="0"/>
          </a:p>
          <a:p>
            <a:pPr lvl="1"/>
            <a:endParaRPr lang="en-US" dirty="0"/>
          </a:p>
        </p:txBody>
      </p:sp>
      <p:pic>
        <p:nvPicPr>
          <p:cNvPr id="4" name="Picture 3">
            <a:extLst>
              <a:ext uri="{FF2B5EF4-FFF2-40B4-BE49-F238E27FC236}">
                <a16:creationId xmlns:a16="http://schemas.microsoft.com/office/drawing/2014/main" id="{EB7F08FB-E480-A885-89D3-6BD8CF083AD8}"/>
              </a:ext>
            </a:extLst>
          </p:cNvPr>
          <p:cNvPicPr>
            <a:picLocks noChangeAspect="1"/>
          </p:cNvPicPr>
          <p:nvPr/>
        </p:nvPicPr>
        <p:blipFill>
          <a:blip r:embed="rId2"/>
          <a:stretch>
            <a:fillRect/>
          </a:stretch>
        </p:blipFill>
        <p:spPr>
          <a:xfrm>
            <a:off x="495300" y="4544963"/>
            <a:ext cx="8229600" cy="2139816"/>
          </a:xfrm>
          <a:prstGeom prst="rect">
            <a:avLst/>
          </a:prstGeom>
        </p:spPr>
      </p:pic>
    </p:spTree>
    <p:extLst>
      <p:ext uri="{BB962C8B-B14F-4D97-AF65-F5344CB8AC3E}">
        <p14:creationId xmlns:p14="http://schemas.microsoft.com/office/powerpoint/2010/main" val="176129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Components</a:t>
            </a:r>
          </a:p>
        </p:txBody>
      </p:sp>
      <p:sp>
        <p:nvSpPr>
          <p:cNvPr id="4" name="Slide Number Placeholder 3"/>
          <p:cNvSpPr>
            <a:spLocks noGrp="1"/>
          </p:cNvSpPr>
          <p:nvPr>
            <p:ph type="sldNum" sz="quarter" idx="12"/>
          </p:nvPr>
        </p:nvSpPr>
        <p:spPr/>
        <p:txBody>
          <a:bodyPr/>
          <a:lstStyle/>
          <a:p>
            <a:fld id="{489AA9CD-E03E-470E-A1F1-67531AF0EE6B}" type="slidenum">
              <a:rPr lang="en-US" smtClean="0"/>
              <a:pPr/>
              <a:t>5</a:t>
            </a:fld>
            <a:endParaRPr lang="en-US"/>
          </a:p>
        </p:txBody>
      </p:sp>
      <p:sp>
        <p:nvSpPr>
          <p:cNvPr id="3" name="Date Placeholder 2"/>
          <p:cNvSpPr>
            <a:spLocks noGrp="1"/>
          </p:cNvSpPr>
          <p:nvPr>
            <p:ph type="dt" sz="half" idx="10"/>
          </p:nvPr>
        </p:nvSpPr>
        <p:spPr/>
        <p:txBody>
          <a:bodyPr/>
          <a:lstStyle/>
          <a:p>
            <a:fld id="{C3DBF6CC-E708-F547-A417-551147BE830B}" type="datetime1">
              <a:rPr lang="en-US" smtClean="0"/>
              <a:t>10/6/22</a:t>
            </a:fld>
            <a:endParaRPr lang="en-US"/>
          </a:p>
        </p:txBody>
      </p:sp>
      <p:pic>
        <p:nvPicPr>
          <p:cNvPr id="12" name="Picture 11" descr="Screen Shot 2017-02-02 at 10.54.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892300"/>
            <a:ext cx="6489700" cy="3073400"/>
          </a:xfrm>
          <a:prstGeom prst="rect">
            <a:avLst/>
          </a:prstGeom>
        </p:spPr>
      </p:pic>
      <p:sp>
        <p:nvSpPr>
          <p:cNvPr id="13" name="TextBox 12"/>
          <p:cNvSpPr txBox="1"/>
          <p:nvPr/>
        </p:nvSpPr>
        <p:spPr>
          <a:xfrm>
            <a:off x="1128943" y="6356350"/>
            <a:ext cx="6861574" cy="338554"/>
          </a:xfrm>
          <a:prstGeom prst="rect">
            <a:avLst/>
          </a:prstGeom>
          <a:noFill/>
        </p:spPr>
        <p:txBody>
          <a:bodyPr wrap="none" rtlCol="0">
            <a:spAutoFit/>
          </a:bodyPr>
          <a:lstStyle/>
          <a:p>
            <a:r>
              <a:rPr lang="en-US" sz="1600" dirty="0"/>
              <a:t>https://</a:t>
            </a:r>
            <a:r>
              <a:rPr lang="en-US" sz="1600" dirty="0" err="1"/>
              <a:t>www.tutorialspoint.com</a:t>
            </a:r>
            <a:r>
              <a:rPr lang="en-US" sz="1600" dirty="0"/>
              <a:t>/</a:t>
            </a:r>
            <a:r>
              <a:rPr lang="en-US" sz="1600" dirty="0" err="1"/>
              <a:t>apache_spark</a:t>
            </a:r>
            <a:r>
              <a:rPr lang="en-US" sz="1600" dirty="0"/>
              <a:t>/</a:t>
            </a:r>
            <a:r>
              <a:rPr lang="en-US" sz="1600" dirty="0" err="1"/>
              <a:t>apache_spark_introduction.htm</a:t>
            </a:r>
            <a:endParaRPr lang="en-US" sz="1600" dirty="0"/>
          </a:p>
        </p:txBody>
      </p:sp>
    </p:spTree>
    <p:extLst>
      <p:ext uri="{BB962C8B-B14F-4D97-AF65-F5344CB8AC3E}">
        <p14:creationId xmlns:p14="http://schemas.microsoft.com/office/powerpoint/2010/main" val="748502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275A-91F2-F902-1DD1-6C0834807E77}"/>
              </a:ext>
            </a:extLst>
          </p:cNvPr>
          <p:cNvSpPr>
            <a:spLocks noGrp="1"/>
          </p:cNvSpPr>
          <p:nvPr>
            <p:ph type="title"/>
          </p:nvPr>
        </p:nvSpPr>
        <p:spPr/>
        <p:txBody>
          <a:bodyPr/>
          <a:lstStyle/>
          <a:p>
            <a:r>
              <a:rPr lang="en-US" dirty="0"/>
              <a:t>Running Jobs on Batch Mode</a:t>
            </a:r>
          </a:p>
        </p:txBody>
      </p:sp>
      <p:sp>
        <p:nvSpPr>
          <p:cNvPr id="3" name="Content Placeholder 2">
            <a:extLst>
              <a:ext uri="{FF2B5EF4-FFF2-40B4-BE49-F238E27FC236}">
                <a16:creationId xmlns:a16="http://schemas.microsoft.com/office/drawing/2014/main" id="{C151F124-CF9C-9D7E-206E-BBEFDAB68363}"/>
              </a:ext>
            </a:extLst>
          </p:cNvPr>
          <p:cNvSpPr>
            <a:spLocks noGrp="1"/>
          </p:cNvSpPr>
          <p:nvPr>
            <p:ph idx="1"/>
          </p:nvPr>
        </p:nvSpPr>
        <p:spPr/>
        <p:txBody>
          <a:bodyPr>
            <a:normAutofit fontScale="70000" lnSpcReduction="20000"/>
          </a:bodyPr>
          <a:lstStyle/>
          <a:p>
            <a:r>
              <a:rPr lang="en-US" dirty="0"/>
              <a:t>Job - Computational work that needs to be completed</a:t>
            </a:r>
          </a:p>
          <a:p>
            <a:pPr lvl="1"/>
            <a:r>
              <a:rPr lang="en-US" dirty="0"/>
              <a:t>Computer program written by you</a:t>
            </a:r>
          </a:p>
          <a:p>
            <a:r>
              <a:rPr lang="en-US" dirty="0"/>
              <a:t>Steps to run a job</a:t>
            </a:r>
          </a:p>
          <a:p>
            <a:pPr lvl="1"/>
            <a:r>
              <a:rPr lang="en-US" dirty="0"/>
              <a:t>Connect to VPN</a:t>
            </a:r>
          </a:p>
          <a:p>
            <a:pPr lvl="1"/>
            <a:r>
              <a:rPr lang="en-US" dirty="0"/>
              <a:t>Connect to the cluster from your personal computer</a:t>
            </a:r>
          </a:p>
          <a:p>
            <a:pPr lvl="1"/>
            <a:r>
              <a:rPr lang="en-US" dirty="0"/>
              <a:t>Create a file that contains the program you would like to run</a:t>
            </a:r>
          </a:p>
          <a:p>
            <a:pPr lvl="2"/>
            <a:r>
              <a:rPr lang="en-US" dirty="0"/>
              <a:t>Can be a .py file, or .R etc. In your case this will be a .py file</a:t>
            </a:r>
          </a:p>
          <a:p>
            <a:pPr lvl="1"/>
            <a:r>
              <a:rPr lang="en-US" dirty="0"/>
              <a:t>Create a list of modules needed for the program to run</a:t>
            </a:r>
          </a:p>
          <a:p>
            <a:pPr lvl="2"/>
            <a:r>
              <a:rPr lang="en-US" dirty="0"/>
              <a:t>Either listed in the job script (batch mode) or loaded in the current environment</a:t>
            </a:r>
          </a:p>
          <a:p>
            <a:pPr lvl="1"/>
            <a:r>
              <a:rPr lang="en-US" dirty="0"/>
              <a:t>Create a job script </a:t>
            </a:r>
          </a:p>
          <a:p>
            <a:pPr lvl="2"/>
            <a:r>
              <a:rPr lang="en-US" dirty="0"/>
              <a:t>Requests for computational resoruces</a:t>
            </a:r>
          </a:p>
          <a:p>
            <a:pPr lvl="2"/>
            <a:r>
              <a:rPr lang="en-US" dirty="0"/>
              <a:t>Listing of modules</a:t>
            </a:r>
          </a:p>
          <a:p>
            <a:pPr lvl="2"/>
            <a:r>
              <a:rPr lang="en-US" dirty="0"/>
              <a:t>Program to execute</a:t>
            </a:r>
          </a:p>
          <a:p>
            <a:pPr lvl="1"/>
            <a:r>
              <a:rPr lang="en-US" dirty="0"/>
              <a:t>Submit the job script</a:t>
            </a:r>
          </a:p>
          <a:p>
            <a:pPr lvl="3"/>
            <a:endParaRPr lang="en-US" dirty="0"/>
          </a:p>
          <a:p>
            <a:pPr lvl="1"/>
            <a:endParaRPr lang="en-US" dirty="0"/>
          </a:p>
        </p:txBody>
      </p:sp>
    </p:spTree>
    <p:extLst>
      <p:ext uri="{BB962C8B-B14F-4D97-AF65-F5344CB8AC3E}">
        <p14:creationId xmlns:p14="http://schemas.microsoft.com/office/powerpoint/2010/main" val="25949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12AA-CF84-3190-4954-F5F50EC85662}"/>
              </a:ext>
            </a:extLst>
          </p:cNvPr>
          <p:cNvSpPr>
            <a:spLocks noGrp="1"/>
          </p:cNvSpPr>
          <p:nvPr>
            <p:ph type="title"/>
          </p:nvPr>
        </p:nvSpPr>
        <p:spPr/>
        <p:txBody>
          <a:bodyPr/>
          <a:lstStyle/>
          <a:p>
            <a:r>
              <a:rPr lang="en-US" dirty="0"/>
              <a:t>How to write a Job Script</a:t>
            </a:r>
          </a:p>
        </p:txBody>
      </p:sp>
      <p:sp>
        <p:nvSpPr>
          <p:cNvPr id="3" name="Content Placeholder 2">
            <a:extLst>
              <a:ext uri="{FF2B5EF4-FFF2-40B4-BE49-F238E27FC236}">
                <a16:creationId xmlns:a16="http://schemas.microsoft.com/office/drawing/2014/main" id="{DF4F120B-E76B-5573-447F-CE37AB628B07}"/>
              </a:ext>
            </a:extLst>
          </p:cNvPr>
          <p:cNvSpPr>
            <a:spLocks noGrp="1"/>
          </p:cNvSpPr>
          <p:nvPr>
            <p:ph idx="1"/>
          </p:nvPr>
        </p:nvSpPr>
        <p:spPr>
          <a:xfrm>
            <a:off x="457200" y="1549401"/>
            <a:ext cx="8229600" cy="1828800"/>
          </a:xfrm>
        </p:spPr>
        <p:txBody>
          <a:bodyPr>
            <a:normAutofit fontScale="70000" lnSpcReduction="20000"/>
          </a:bodyPr>
          <a:lstStyle/>
          <a:p>
            <a:pPr algn="l" fontAlgn="base"/>
            <a:r>
              <a:rPr lang="en-US" b="0" i="0" dirty="0">
                <a:solidFill>
                  <a:srgbClr val="333333"/>
                </a:solidFill>
                <a:effectLst/>
                <a:latin typeface="inherit"/>
              </a:rPr>
              <a:t>The batch job script is composed of three main components:</a:t>
            </a:r>
            <a:endParaRPr lang="en-US" b="0" i="0" dirty="0">
              <a:solidFill>
                <a:srgbClr val="333333"/>
              </a:solidFill>
              <a:effectLst/>
              <a:latin typeface="Roboto" panose="02000000000000000000" pitchFamily="2" charset="0"/>
            </a:endParaRPr>
          </a:p>
          <a:p>
            <a:pPr lvl="1" algn="just" fontAlgn="base">
              <a:buFont typeface="Arial" panose="020B0604020202020204" pitchFamily="34" charset="0"/>
              <a:buChar char="•"/>
            </a:pPr>
            <a:r>
              <a:rPr lang="en-US" b="0" i="0" dirty="0">
                <a:solidFill>
                  <a:srgbClr val="333333"/>
                </a:solidFill>
                <a:effectLst/>
                <a:latin typeface="inherit"/>
              </a:rPr>
              <a:t>The interpreter used to execute the script</a:t>
            </a:r>
          </a:p>
          <a:p>
            <a:pPr lvl="1" algn="just" fontAlgn="base">
              <a:buFont typeface="Arial" panose="020B0604020202020204" pitchFamily="34" charset="0"/>
              <a:buChar char="•"/>
            </a:pPr>
            <a:r>
              <a:rPr lang="en-US" b="0" i="0" dirty="0">
                <a:solidFill>
                  <a:srgbClr val="333333"/>
                </a:solidFill>
                <a:effectLst/>
                <a:latin typeface="inherit"/>
              </a:rPr>
              <a:t>#SBATCH directives that convey submission options</a:t>
            </a:r>
          </a:p>
          <a:p>
            <a:pPr lvl="1" algn="just" fontAlgn="base">
              <a:buFont typeface="Arial" panose="020B0604020202020204" pitchFamily="34" charset="0"/>
              <a:buChar char="•"/>
            </a:pPr>
            <a:r>
              <a:rPr lang="en-US" b="0" i="0" dirty="0">
                <a:solidFill>
                  <a:srgbClr val="333333"/>
                </a:solidFill>
                <a:effectLst/>
                <a:latin typeface="inherit"/>
              </a:rPr>
              <a:t>The application(s) to execute along with its input arguments and options</a:t>
            </a:r>
          </a:p>
          <a:p>
            <a:endParaRPr lang="en-US" dirty="0"/>
          </a:p>
        </p:txBody>
      </p:sp>
      <p:pic>
        <p:nvPicPr>
          <p:cNvPr id="4" name="Picture 3">
            <a:extLst>
              <a:ext uri="{FF2B5EF4-FFF2-40B4-BE49-F238E27FC236}">
                <a16:creationId xmlns:a16="http://schemas.microsoft.com/office/drawing/2014/main" id="{C01FDE31-5B47-5B45-82A5-38BE913C4AE4}"/>
              </a:ext>
            </a:extLst>
          </p:cNvPr>
          <p:cNvPicPr>
            <a:picLocks noChangeAspect="1"/>
          </p:cNvPicPr>
          <p:nvPr/>
        </p:nvPicPr>
        <p:blipFill>
          <a:blip r:embed="rId2"/>
          <a:stretch>
            <a:fillRect/>
          </a:stretch>
        </p:blipFill>
        <p:spPr>
          <a:xfrm>
            <a:off x="984250" y="3081444"/>
            <a:ext cx="5607050" cy="3643206"/>
          </a:xfrm>
          <a:prstGeom prst="rect">
            <a:avLst/>
          </a:prstGeom>
        </p:spPr>
      </p:pic>
    </p:spTree>
    <p:extLst>
      <p:ext uri="{BB962C8B-B14F-4D97-AF65-F5344CB8AC3E}">
        <p14:creationId xmlns:p14="http://schemas.microsoft.com/office/powerpoint/2010/main" val="1245869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8238"/>
            <a:ext cx="8229600" cy="1143000"/>
          </a:xfrm>
        </p:spPr>
        <p:txBody>
          <a:bodyPr>
            <a:normAutofit fontScale="90000"/>
          </a:bodyPr>
          <a:lstStyle/>
          <a:p>
            <a:r>
              <a:rPr lang="en-US" dirty="0"/>
              <a:t>Spark Example 1: Word Count</a:t>
            </a:r>
            <a:br>
              <a:rPr lang="en-US" dirty="0"/>
            </a:br>
            <a:r>
              <a:rPr lang="en-US" dirty="0"/>
              <a:t>We will submit in batch mode together.</a:t>
            </a:r>
            <a:br>
              <a:rPr lang="en-US" dirty="0"/>
            </a:br>
            <a:endParaRPr lang="en-US" dirty="0"/>
          </a:p>
        </p:txBody>
      </p:sp>
    </p:spTree>
    <p:extLst>
      <p:ext uri="{BB962C8B-B14F-4D97-AF65-F5344CB8AC3E}">
        <p14:creationId xmlns:p14="http://schemas.microsoft.com/office/powerpoint/2010/main" val="1547317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Spark Example 2: Yelp Sentiment Analysis</a:t>
            </a:r>
          </a:p>
        </p:txBody>
      </p:sp>
      <p:sp>
        <p:nvSpPr>
          <p:cNvPr id="3" name="Content Placeholder 2"/>
          <p:cNvSpPr>
            <a:spLocks noGrp="1"/>
          </p:cNvSpPr>
          <p:nvPr>
            <p:ph idx="1"/>
          </p:nvPr>
        </p:nvSpPr>
        <p:spPr>
          <a:xfrm>
            <a:off x="457200" y="1881552"/>
            <a:ext cx="8229600" cy="4525963"/>
          </a:xfrm>
        </p:spPr>
        <p:txBody>
          <a:bodyPr>
            <a:normAutofit/>
          </a:bodyPr>
          <a:lstStyle/>
          <a:p>
            <a:r>
              <a:rPr lang="en-US" dirty="0"/>
              <a:t>Task: identify words that are indicative of positive or negative reviews</a:t>
            </a:r>
          </a:p>
          <a:p>
            <a:endParaRPr lang="en-US" dirty="0"/>
          </a:p>
          <a:p>
            <a:r>
              <a:rPr lang="en-US" dirty="0"/>
              <a:t>Input: yelp reviews data (</a:t>
            </a:r>
            <a:r>
              <a:rPr lang="en-US" dirty="0">
                <a:hlinkClick r:id="rId2"/>
              </a:rPr>
              <a:t>https://www.yelp.com/dataset</a:t>
            </a:r>
            <a:r>
              <a:rPr lang="en-US" dirty="0"/>
              <a:t>)</a:t>
            </a:r>
          </a:p>
          <a:p>
            <a:r>
              <a:rPr lang="en-US" dirty="0"/>
              <a:t>Output: A list of most positive and most negative words</a:t>
            </a:r>
          </a:p>
        </p:txBody>
      </p:sp>
    </p:spTree>
    <p:extLst>
      <p:ext uri="{BB962C8B-B14F-4D97-AF65-F5344CB8AC3E}">
        <p14:creationId xmlns:p14="http://schemas.microsoft.com/office/powerpoint/2010/main" val="390367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find positive words</a:t>
            </a:r>
          </a:p>
        </p:txBody>
      </p:sp>
      <p:sp>
        <p:nvSpPr>
          <p:cNvPr id="3" name="Content Placeholder 2"/>
          <p:cNvSpPr>
            <a:spLocks noGrp="1"/>
          </p:cNvSpPr>
          <p:nvPr>
            <p:ph idx="1"/>
          </p:nvPr>
        </p:nvSpPr>
        <p:spPr/>
        <p:txBody>
          <a:bodyPr>
            <a:normAutofit fontScale="70000" lnSpcReduction="20000"/>
          </a:bodyPr>
          <a:lstStyle/>
          <a:p>
            <a:r>
              <a:rPr lang="en-US" dirty="0"/>
              <a:t>We will compute the following "positivity" score for each word w.</a:t>
            </a:r>
          </a:p>
          <a:p>
            <a:pPr lvl="1"/>
            <a:r>
              <a:rPr lang="en-US" dirty="0"/>
              <a:t>Positivity(w) = log P(w in </a:t>
            </a:r>
            <a:r>
              <a:rPr lang="en-US" dirty="0" err="1"/>
              <a:t>PositiveReviews</a:t>
            </a:r>
            <a:r>
              <a:rPr lang="en-US" dirty="0"/>
              <a:t>) – log P(w in </a:t>
            </a:r>
            <a:r>
              <a:rPr lang="en-US" dirty="0" err="1"/>
              <a:t>AllReviews</a:t>
            </a:r>
            <a:r>
              <a:rPr lang="en-US" dirty="0"/>
              <a:t>)</a:t>
            </a:r>
          </a:p>
          <a:p>
            <a:pPr lvl="2"/>
            <a:r>
              <a:rPr lang="en-US" dirty="0"/>
              <a:t>where P(·) denotes probability</a:t>
            </a:r>
          </a:p>
          <a:p>
            <a:pPr lvl="2"/>
            <a:r>
              <a:rPr lang="en-US" dirty="0"/>
              <a:t>log(x) is the natural logarithm of x. </a:t>
            </a:r>
          </a:p>
          <a:p>
            <a:pPr lvl="2"/>
            <a:r>
              <a:rPr lang="en-US" dirty="0"/>
              <a:t>P(w in </a:t>
            </a:r>
            <a:r>
              <a:rPr lang="en-US" dirty="0" err="1"/>
              <a:t>PositiveReviews</a:t>
            </a:r>
            <a:r>
              <a:rPr lang="en-US" dirty="0"/>
              <a:t>) means the probability that a word occurs, given we are looking at the set of positive reviews. </a:t>
            </a:r>
          </a:p>
          <a:p>
            <a:pPr lvl="2"/>
            <a:r>
              <a:rPr lang="en-US" dirty="0"/>
              <a:t>P(w in </a:t>
            </a:r>
            <a:r>
              <a:rPr lang="en-US" dirty="0" err="1"/>
              <a:t>AllReviews</a:t>
            </a:r>
            <a:r>
              <a:rPr lang="en-US" dirty="0"/>
              <a:t>) means the probability of a word occurring, given that we are looking at all words</a:t>
            </a:r>
          </a:p>
          <a:p>
            <a:r>
              <a:rPr lang="en-US" dirty="0"/>
              <a:t>This methodology is referred to as log-likelihood ratio. We would use to determine if the likelihood of w is significantly different in corpus (positive reviews) compared to background corpus (all reviews).</a:t>
            </a:r>
          </a:p>
          <a:p>
            <a:r>
              <a:rPr lang="en-US" dirty="0"/>
              <a:t>We can use the same formula to find negative words </a:t>
            </a:r>
          </a:p>
        </p:txBody>
      </p:sp>
    </p:spTree>
    <p:extLst>
      <p:ext uri="{BB962C8B-B14F-4D97-AF65-F5344CB8AC3E}">
        <p14:creationId xmlns:p14="http://schemas.microsoft.com/office/powerpoint/2010/main" val="90729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positive words</a:t>
            </a:r>
          </a:p>
        </p:txBody>
      </p:sp>
      <p:sp>
        <p:nvSpPr>
          <p:cNvPr id="3" name="Content Placeholder 2"/>
          <p:cNvSpPr>
            <a:spLocks noGrp="1"/>
          </p:cNvSpPr>
          <p:nvPr>
            <p:ph idx="1"/>
          </p:nvPr>
        </p:nvSpPr>
        <p:spPr/>
        <p:txBody>
          <a:bodyPr>
            <a:normAutofit fontScale="70000" lnSpcReduction="20000"/>
          </a:bodyPr>
          <a:lstStyle/>
          <a:p>
            <a:r>
              <a:rPr lang="en-US" dirty="0"/>
              <a:t>Say, ‘awesome’ appears 10 times in positive reviews, and all positive reviews together contain 10000 words. Furthermore, say, ‘awesome’ appears 20 times in all reviews, and there are 100000 words in all reviews, Then, positivity score of ‘awesome’ is:</a:t>
            </a:r>
          </a:p>
          <a:p>
            <a:pPr marL="457200" lvl="1" indent="0">
              <a:buNone/>
            </a:pPr>
            <a:r>
              <a:rPr lang="en-US" dirty="0"/>
              <a:t>Positivity(awesome) = log P(awesome in </a:t>
            </a:r>
            <a:r>
              <a:rPr lang="en-US" dirty="0" err="1"/>
              <a:t>PositiveReviews</a:t>
            </a:r>
            <a:r>
              <a:rPr lang="en-US" dirty="0"/>
              <a:t>) – log P(awesome in </a:t>
            </a:r>
            <a:r>
              <a:rPr lang="en-US" dirty="0" err="1"/>
              <a:t>AllReviews</a:t>
            </a:r>
            <a:r>
              <a:rPr lang="en-US" dirty="0"/>
              <a:t>) = log(0.001) – log(0.0002) = -6.9 – (-8.51)  = 1.61</a:t>
            </a:r>
          </a:p>
          <a:p>
            <a:endParaRPr lang="en-US" dirty="0"/>
          </a:p>
          <a:p>
            <a:r>
              <a:rPr lang="en-US" dirty="0"/>
              <a:t>Words that are more neutral, like ‘the’, that have similar probability given a positive review compared to any review, should have a positivity score close to zero.</a:t>
            </a:r>
          </a:p>
          <a:p>
            <a:endParaRPr lang="en-US" dirty="0"/>
          </a:p>
          <a:p>
            <a:r>
              <a:rPr lang="en-US" dirty="0"/>
              <a:t>How to define positive reviews (and similarly negative reviews)?</a:t>
            </a:r>
          </a:p>
        </p:txBody>
      </p:sp>
    </p:spTree>
    <p:extLst>
      <p:ext uri="{BB962C8B-B14F-4D97-AF65-F5344CB8AC3E}">
        <p14:creationId xmlns:p14="http://schemas.microsoft.com/office/powerpoint/2010/main" val="254136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839"/>
            <a:ext cx="8229600" cy="1143000"/>
          </a:xfrm>
        </p:spPr>
        <p:txBody>
          <a:bodyPr>
            <a:normAutofit fontScale="90000"/>
          </a:bodyPr>
          <a:lstStyle/>
          <a:p>
            <a:r>
              <a:rPr lang="en-US" dirty="0"/>
              <a:t>Traditional </a:t>
            </a:r>
            <a:r>
              <a:rPr lang="en-US" dirty="0" err="1"/>
              <a:t>MapReduce</a:t>
            </a:r>
            <a:r>
              <a:rPr lang="en-US" dirty="0"/>
              <a:t> vs. Spark: iterative operations</a:t>
            </a:r>
          </a:p>
        </p:txBody>
      </p:sp>
      <p:sp>
        <p:nvSpPr>
          <p:cNvPr id="3" name="Content Placeholder 2"/>
          <p:cNvSpPr>
            <a:spLocks noGrp="1"/>
          </p:cNvSpPr>
          <p:nvPr>
            <p:ph idx="1"/>
          </p:nvPr>
        </p:nvSpPr>
        <p:spPr/>
        <p:txBody>
          <a:bodyPr/>
          <a:lstStyle/>
          <a:p>
            <a:pPr marL="0" indent="0">
              <a:buNone/>
            </a:pPr>
            <a:r>
              <a:rPr lang="en-US" dirty="0"/>
              <a:t>  </a:t>
            </a:r>
          </a:p>
        </p:txBody>
      </p:sp>
      <p:pic>
        <p:nvPicPr>
          <p:cNvPr id="4" name="Picture 3" descr="Screen Shot 2017-02-02 at 10.58.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636" y="1566334"/>
            <a:ext cx="5795434" cy="2527674"/>
          </a:xfrm>
          <a:prstGeom prst="rect">
            <a:avLst/>
          </a:prstGeom>
        </p:spPr>
      </p:pic>
      <p:pic>
        <p:nvPicPr>
          <p:cNvPr id="6" name="Picture 5" descr="Screen Shot 2017-02-02 at 10.59.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387" y="4165606"/>
            <a:ext cx="6429616" cy="2231977"/>
          </a:xfrm>
          <a:prstGeom prst="rect">
            <a:avLst/>
          </a:prstGeom>
        </p:spPr>
      </p:pic>
      <p:sp>
        <p:nvSpPr>
          <p:cNvPr id="9" name="TextBox 8"/>
          <p:cNvSpPr txBox="1"/>
          <p:nvPr/>
        </p:nvSpPr>
        <p:spPr>
          <a:xfrm>
            <a:off x="287867" y="2590800"/>
            <a:ext cx="1309072" cy="369332"/>
          </a:xfrm>
          <a:prstGeom prst="rect">
            <a:avLst/>
          </a:prstGeom>
          <a:noFill/>
        </p:spPr>
        <p:txBody>
          <a:bodyPr wrap="none" rtlCol="0">
            <a:spAutoFit/>
          </a:bodyPr>
          <a:lstStyle/>
          <a:p>
            <a:r>
              <a:rPr lang="en-US" dirty="0" err="1"/>
              <a:t>MapReduce</a:t>
            </a:r>
            <a:endParaRPr lang="en-US" dirty="0"/>
          </a:p>
        </p:txBody>
      </p:sp>
      <p:sp>
        <p:nvSpPr>
          <p:cNvPr id="10" name="TextBox 9"/>
          <p:cNvSpPr txBox="1"/>
          <p:nvPr/>
        </p:nvSpPr>
        <p:spPr>
          <a:xfrm>
            <a:off x="524561" y="5181603"/>
            <a:ext cx="710451" cy="369332"/>
          </a:xfrm>
          <a:prstGeom prst="rect">
            <a:avLst/>
          </a:prstGeom>
          <a:noFill/>
        </p:spPr>
        <p:txBody>
          <a:bodyPr wrap="none" rtlCol="0">
            <a:spAutoFit/>
          </a:bodyPr>
          <a:lstStyle/>
          <a:p>
            <a:r>
              <a:rPr lang="en-US" dirty="0"/>
              <a:t>Spark</a:t>
            </a:r>
          </a:p>
        </p:txBody>
      </p:sp>
      <p:sp>
        <p:nvSpPr>
          <p:cNvPr id="11" name="TextBox 10"/>
          <p:cNvSpPr txBox="1"/>
          <p:nvPr/>
        </p:nvSpPr>
        <p:spPr>
          <a:xfrm>
            <a:off x="1128943" y="6356350"/>
            <a:ext cx="6861574" cy="338554"/>
          </a:xfrm>
          <a:prstGeom prst="rect">
            <a:avLst/>
          </a:prstGeom>
          <a:noFill/>
        </p:spPr>
        <p:txBody>
          <a:bodyPr wrap="none" rtlCol="0">
            <a:spAutoFit/>
          </a:bodyPr>
          <a:lstStyle/>
          <a:p>
            <a:r>
              <a:rPr lang="en-US" sz="1600" dirty="0"/>
              <a:t>https://</a:t>
            </a:r>
            <a:r>
              <a:rPr lang="en-US" sz="1600" dirty="0" err="1"/>
              <a:t>www.tutorialspoint.com</a:t>
            </a:r>
            <a:r>
              <a:rPr lang="en-US" sz="1600" dirty="0"/>
              <a:t>/</a:t>
            </a:r>
            <a:r>
              <a:rPr lang="en-US" sz="1600" dirty="0" err="1"/>
              <a:t>apache_spark</a:t>
            </a:r>
            <a:r>
              <a:rPr lang="en-US" sz="1600" dirty="0"/>
              <a:t>/</a:t>
            </a:r>
            <a:r>
              <a:rPr lang="en-US" sz="1600" dirty="0" err="1"/>
              <a:t>apache_spark_introduction.htm</a:t>
            </a:r>
            <a:endParaRPr lang="en-US" sz="1600" dirty="0"/>
          </a:p>
        </p:txBody>
      </p:sp>
    </p:spTree>
    <p:extLst>
      <p:ext uri="{BB962C8B-B14F-4D97-AF65-F5344CB8AC3E}">
        <p14:creationId xmlns:p14="http://schemas.microsoft.com/office/powerpoint/2010/main" val="4145428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Traditional </a:t>
            </a:r>
            <a:r>
              <a:rPr lang="en-US" dirty="0" err="1"/>
              <a:t>MapReduce</a:t>
            </a:r>
            <a:r>
              <a:rPr lang="en-US" dirty="0"/>
              <a:t> vs. Spark: interactive operations</a:t>
            </a:r>
          </a:p>
        </p:txBody>
      </p:sp>
      <p:sp>
        <p:nvSpPr>
          <p:cNvPr id="3" name="Content Placeholder 2"/>
          <p:cNvSpPr>
            <a:spLocks noGrp="1"/>
          </p:cNvSpPr>
          <p:nvPr>
            <p:ph idx="1"/>
          </p:nvPr>
        </p:nvSpPr>
        <p:spPr/>
        <p:txBody>
          <a:bodyPr/>
          <a:lstStyle/>
          <a:p>
            <a:pPr marL="0" indent="0">
              <a:buNone/>
            </a:pPr>
            <a:r>
              <a:rPr lang="en-US" dirty="0"/>
              <a:t>  </a:t>
            </a:r>
          </a:p>
        </p:txBody>
      </p:sp>
      <p:pic>
        <p:nvPicPr>
          <p:cNvPr id="5" name="Picture 4" descr="Screen Shot 2017-02-02 at 10.59.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149" y="1417638"/>
            <a:ext cx="6235701" cy="2771423"/>
          </a:xfrm>
          <a:prstGeom prst="rect">
            <a:avLst/>
          </a:prstGeom>
        </p:spPr>
      </p:pic>
      <p:pic>
        <p:nvPicPr>
          <p:cNvPr id="7" name="Picture 6" descr="Screen Shot 2017-02-02 at 10.59.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149" y="4247392"/>
            <a:ext cx="6961926" cy="2024293"/>
          </a:xfrm>
          <a:prstGeom prst="rect">
            <a:avLst/>
          </a:prstGeom>
        </p:spPr>
      </p:pic>
      <p:sp>
        <p:nvSpPr>
          <p:cNvPr id="8" name="TextBox 7"/>
          <p:cNvSpPr txBox="1"/>
          <p:nvPr/>
        </p:nvSpPr>
        <p:spPr>
          <a:xfrm>
            <a:off x="287867" y="2590800"/>
            <a:ext cx="1309072" cy="369332"/>
          </a:xfrm>
          <a:prstGeom prst="rect">
            <a:avLst/>
          </a:prstGeom>
          <a:noFill/>
        </p:spPr>
        <p:txBody>
          <a:bodyPr wrap="none" rtlCol="0">
            <a:spAutoFit/>
          </a:bodyPr>
          <a:lstStyle/>
          <a:p>
            <a:r>
              <a:rPr lang="en-US" dirty="0" err="1"/>
              <a:t>MapReduce</a:t>
            </a:r>
            <a:endParaRPr lang="en-US" dirty="0"/>
          </a:p>
        </p:txBody>
      </p:sp>
      <p:sp>
        <p:nvSpPr>
          <p:cNvPr id="9" name="TextBox 8"/>
          <p:cNvSpPr txBox="1"/>
          <p:nvPr/>
        </p:nvSpPr>
        <p:spPr>
          <a:xfrm>
            <a:off x="524561" y="5181603"/>
            <a:ext cx="710451" cy="369332"/>
          </a:xfrm>
          <a:prstGeom prst="rect">
            <a:avLst/>
          </a:prstGeom>
          <a:noFill/>
        </p:spPr>
        <p:txBody>
          <a:bodyPr wrap="none" rtlCol="0">
            <a:spAutoFit/>
          </a:bodyPr>
          <a:lstStyle/>
          <a:p>
            <a:r>
              <a:rPr lang="en-US" dirty="0"/>
              <a:t>Spark</a:t>
            </a:r>
          </a:p>
        </p:txBody>
      </p:sp>
      <p:sp>
        <p:nvSpPr>
          <p:cNvPr id="10" name="TextBox 9"/>
          <p:cNvSpPr txBox="1"/>
          <p:nvPr/>
        </p:nvSpPr>
        <p:spPr>
          <a:xfrm>
            <a:off x="1128943" y="6356350"/>
            <a:ext cx="6861574" cy="338554"/>
          </a:xfrm>
          <a:prstGeom prst="rect">
            <a:avLst/>
          </a:prstGeom>
          <a:noFill/>
        </p:spPr>
        <p:txBody>
          <a:bodyPr wrap="none" rtlCol="0">
            <a:spAutoFit/>
          </a:bodyPr>
          <a:lstStyle/>
          <a:p>
            <a:r>
              <a:rPr lang="en-US" sz="1600" dirty="0"/>
              <a:t>https://</a:t>
            </a:r>
            <a:r>
              <a:rPr lang="en-US" sz="1600" dirty="0" err="1"/>
              <a:t>www.tutorialspoint.com</a:t>
            </a:r>
            <a:r>
              <a:rPr lang="en-US" sz="1600" dirty="0"/>
              <a:t>/</a:t>
            </a:r>
            <a:r>
              <a:rPr lang="en-US" sz="1600" dirty="0" err="1"/>
              <a:t>apache_spark</a:t>
            </a:r>
            <a:r>
              <a:rPr lang="en-US" sz="1600" dirty="0"/>
              <a:t>/</a:t>
            </a:r>
            <a:r>
              <a:rPr lang="en-US" sz="1600" dirty="0" err="1"/>
              <a:t>apache_spark_introduction.htm</a:t>
            </a:r>
            <a:endParaRPr lang="en-US" sz="1600" dirty="0"/>
          </a:p>
        </p:txBody>
      </p:sp>
    </p:spTree>
    <p:extLst>
      <p:ext uri="{BB962C8B-B14F-4D97-AF65-F5344CB8AC3E}">
        <p14:creationId xmlns:p14="http://schemas.microsoft.com/office/powerpoint/2010/main" val="108956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Spark Concepts</a:t>
            </a:r>
          </a:p>
        </p:txBody>
      </p:sp>
      <p:sp>
        <p:nvSpPr>
          <p:cNvPr id="4" name="Content Placeholder 3"/>
          <p:cNvSpPr>
            <a:spLocks noGrp="1"/>
          </p:cNvSpPr>
          <p:nvPr>
            <p:ph idx="1"/>
          </p:nvPr>
        </p:nvSpPr>
        <p:spPr/>
        <p:txBody>
          <a:bodyPr>
            <a:normAutofit fontScale="92500" lnSpcReduction="10000"/>
          </a:bodyPr>
          <a:lstStyle/>
          <a:p>
            <a:r>
              <a:rPr lang="en-US" dirty="0" err="1"/>
              <a:t>SparkContext</a:t>
            </a:r>
            <a:endParaRPr lang="en-US" dirty="0"/>
          </a:p>
          <a:p>
            <a:pPr lvl="1"/>
            <a:r>
              <a:rPr lang="en-US" dirty="0"/>
              <a:t>represents the connection to a Spark cluster, and can be used to create RDDs, accumulators and broadcast variables on that cluster.</a:t>
            </a:r>
          </a:p>
          <a:p>
            <a:r>
              <a:rPr lang="en-US" dirty="0"/>
              <a:t>Resilient Distributed Dataset (RDD)</a:t>
            </a:r>
          </a:p>
          <a:p>
            <a:pPr lvl="1"/>
            <a:r>
              <a:rPr lang="en-US" dirty="0"/>
              <a:t>RDDs have </a:t>
            </a:r>
            <a:r>
              <a:rPr lang="en-US" u="sng" dirty="0"/>
              <a:t>actions</a:t>
            </a:r>
            <a:r>
              <a:rPr lang="en-US" dirty="0"/>
              <a:t>, which return values,</a:t>
            </a:r>
          </a:p>
          <a:p>
            <a:pPr lvl="1"/>
            <a:r>
              <a:rPr lang="en-US" dirty="0"/>
              <a:t>and </a:t>
            </a:r>
            <a:r>
              <a:rPr lang="en-US" u="sng" dirty="0"/>
              <a:t>transformations</a:t>
            </a:r>
            <a:r>
              <a:rPr lang="en-US" dirty="0"/>
              <a:t>, which return new RDDs</a:t>
            </a:r>
          </a:p>
          <a:p>
            <a:r>
              <a:rPr lang="en-US" dirty="0"/>
              <a:t>Two code execution modes:</a:t>
            </a:r>
          </a:p>
          <a:p>
            <a:pPr lvl="1"/>
            <a:r>
              <a:rPr lang="en-US" dirty="0"/>
              <a:t>Interactive Python shell: </a:t>
            </a:r>
            <a:r>
              <a:rPr lang="en-US" dirty="0" err="1"/>
              <a:t>PySpark</a:t>
            </a:r>
            <a:endParaRPr lang="en-US" dirty="0"/>
          </a:p>
          <a:p>
            <a:pPr lvl="1"/>
            <a:r>
              <a:rPr lang="en-US" dirty="0"/>
              <a:t>Running standalone applications: spark-submit</a:t>
            </a:r>
          </a:p>
        </p:txBody>
      </p:sp>
      <p:sp>
        <p:nvSpPr>
          <p:cNvPr id="3" name="Slide Number Placeholder 2"/>
          <p:cNvSpPr>
            <a:spLocks noGrp="1"/>
          </p:cNvSpPr>
          <p:nvPr>
            <p:ph type="sldNum" sz="quarter" idx="12"/>
          </p:nvPr>
        </p:nvSpPr>
        <p:spPr/>
        <p:txBody>
          <a:bodyPr/>
          <a:lstStyle/>
          <a:p>
            <a:fld id="{489AA9CD-E03E-470E-A1F1-67531AF0EE6B}" type="slidenum">
              <a:rPr lang="en-US" smtClean="0"/>
              <a:pPr/>
              <a:t>8</a:t>
            </a:fld>
            <a:endParaRPr lang="en-US"/>
          </a:p>
        </p:txBody>
      </p:sp>
      <p:sp>
        <p:nvSpPr>
          <p:cNvPr id="5" name="Date Placeholder 4"/>
          <p:cNvSpPr>
            <a:spLocks noGrp="1"/>
          </p:cNvSpPr>
          <p:nvPr>
            <p:ph type="dt" sz="half" idx="10"/>
          </p:nvPr>
        </p:nvSpPr>
        <p:spPr/>
        <p:txBody>
          <a:bodyPr/>
          <a:lstStyle/>
          <a:p>
            <a:fld id="{F137A77F-AD55-7C41-A812-63B5C6A35688}" type="datetime1">
              <a:rPr lang="en-US" smtClean="0"/>
              <a:t>10/6/22</a:t>
            </a:fld>
            <a:endParaRPr lang="en-US"/>
          </a:p>
        </p:txBody>
      </p:sp>
    </p:spTree>
    <p:extLst>
      <p:ext uri="{BB962C8B-B14F-4D97-AF65-F5344CB8AC3E}">
        <p14:creationId xmlns:p14="http://schemas.microsoft.com/office/powerpoint/2010/main" val="569659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SparkContext</a:t>
            </a:r>
            <a:endParaRPr lang="en-US" dirty="0"/>
          </a:p>
        </p:txBody>
      </p:sp>
      <p:sp>
        <p:nvSpPr>
          <p:cNvPr id="3" name="Content Placeholder 2"/>
          <p:cNvSpPr>
            <a:spLocks noGrp="1"/>
          </p:cNvSpPr>
          <p:nvPr>
            <p:ph idx="1"/>
          </p:nvPr>
        </p:nvSpPr>
        <p:spPr>
          <a:xfrm>
            <a:off x="628650" y="1419234"/>
            <a:ext cx="8362950" cy="1594900"/>
          </a:xfrm>
        </p:spPr>
        <p:txBody>
          <a:bodyPr>
            <a:normAutofit fontScale="92500"/>
          </a:bodyPr>
          <a:lstStyle/>
          <a:p>
            <a:r>
              <a:rPr lang="en-US" dirty="0"/>
              <a:t>Represents a connection  to a computing cluster</a:t>
            </a:r>
          </a:p>
          <a:p>
            <a:r>
              <a:rPr lang="en-US" dirty="0"/>
              <a:t>In </a:t>
            </a:r>
            <a:r>
              <a:rPr lang="en-US" dirty="0" err="1"/>
              <a:t>PySpark</a:t>
            </a:r>
            <a:r>
              <a:rPr lang="en-US" dirty="0"/>
              <a:t>, a </a:t>
            </a:r>
            <a:r>
              <a:rPr lang="en-US" dirty="0" err="1"/>
              <a:t>SparkContext</a:t>
            </a:r>
            <a:r>
              <a:rPr lang="en-US" dirty="0"/>
              <a:t> is auto-created for you in a variable called </a:t>
            </a:r>
            <a:r>
              <a:rPr lang="en-US" dirty="0" err="1">
                <a:latin typeface="Courier New" panose="02070309020205020404" pitchFamily="49" charset="0"/>
                <a:cs typeface="Courier New" panose="02070309020205020404" pitchFamily="49" charset="0"/>
              </a:rPr>
              <a:t>sc</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489AA9CD-E03E-470E-A1F1-67531AF0EE6B}" type="slidenum">
              <a:rPr lang="en-US" smtClean="0"/>
              <a:pPr/>
              <a:t>9</a:t>
            </a:fld>
            <a:endParaRPr lang="en-US"/>
          </a:p>
        </p:txBody>
      </p:sp>
      <p:pic>
        <p:nvPicPr>
          <p:cNvPr id="5" name="Picture 4"/>
          <p:cNvPicPr>
            <a:picLocks noChangeAspect="1"/>
          </p:cNvPicPr>
          <p:nvPr/>
        </p:nvPicPr>
        <p:blipFill>
          <a:blip r:embed="rId3"/>
          <a:stretch>
            <a:fillRect/>
          </a:stretch>
        </p:blipFill>
        <p:spPr>
          <a:xfrm>
            <a:off x="1033462" y="3134401"/>
            <a:ext cx="7191375" cy="3188836"/>
          </a:xfrm>
          <a:prstGeom prst="rect">
            <a:avLst/>
          </a:prstGeom>
        </p:spPr>
      </p:pic>
      <p:sp>
        <p:nvSpPr>
          <p:cNvPr id="6" name="TextBox 5"/>
          <p:cNvSpPr txBox="1"/>
          <p:nvPr/>
        </p:nvSpPr>
        <p:spPr>
          <a:xfrm>
            <a:off x="657225" y="6237642"/>
            <a:ext cx="7943850" cy="646331"/>
          </a:xfrm>
          <a:prstGeom prst="rect">
            <a:avLst/>
          </a:prstGeom>
          <a:noFill/>
        </p:spPr>
        <p:txBody>
          <a:bodyPr wrap="square" rtlCol="0">
            <a:spAutoFit/>
          </a:bodyPr>
          <a:lstStyle/>
          <a:p>
            <a:r>
              <a:rPr lang="en-US" dirty="0"/>
              <a:t>Source: </a:t>
            </a:r>
            <a:r>
              <a:rPr lang="en-US" dirty="0">
                <a:hlinkClick r:id="rId4"/>
              </a:rPr>
              <a:t>https://spark.apache.org/docs/1.1.1/cluster-overview.html</a:t>
            </a:r>
            <a:endParaRPr lang="en-US" dirty="0"/>
          </a:p>
          <a:p>
            <a:r>
              <a:rPr lang="en-US" dirty="0"/>
              <a:t> </a:t>
            </a:r>
          </a:p>
        </p:txBody>
      </p:sp>
      <p:sp>
        <p:nvSpPr>
          <p:cNvPr id="7" name="Date Placeholder 6"/>
          <p:cNvSpPr>
            <a:spLocks noGrp="1"/>
          </p:cNvSpPr>
          <p:nvPr>
            <p:ph type="dt" sz="half" idx="10"/>
          </p:nvPr>
        </p:nvSpPr>
        <p:spPr/>
        <p:txBody>
          <a:bodyPr/>
          <a:lstStyle/>
          <a:p>
            <a:fld id="{31146028-7BDA-DF49-8113-DD44642A3BD1}" type="datetime1">
              <a:rPr lang="en-US" smtClean="0"/>
              <a:t>10/6/22</a:t>
            </a:fld>
            <a:endParaRPr lang="en-US"/>
          </a:p>
        </p:txBody>
      </p:sp>
    </p:spTree>
    <p:extLst>
      <p:ext uri="{BB962C8B-B14F-4D97-AF65-F5344CB8AC3E}">
        <p14:creationId xmlns:p14="http://schemas.microsoft.com/office/powerpoint/2010/main" val="1162452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8.png"/></Relationships>
</file>

<file path=ppt/webextensions/webextension1.xml><?xml version="1.0" encoding="utf-8"?>
<we:webextension xmlns:we="http://schemas.microsoft.com/office/webextensions/webextension/2010/11" id="{1B34DF31-3D8C-144F-B8F7-50A29D282912}">
  <we:reference id="wa104218073" version="2.1.0.0" store="en-US" storeType="OMEX"/>
  <we:alternateReferences>
    <we:reference id="wa104218073" version="2.1.0.0" store="wa104218073" storeType="OMEX"/>
  </we:alternateReferences>
  <we:properties>
    <we:property name="appSlideData" value="{&quot;slideId&quot;:383,&quot;confidenceLevel&quot;:2}"/>
    <we:property name="url" value="&quot;multiple_choice_poll/hXwgP8fa5FlTzVFiT92k4&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D5A8EE3-4223-F544-8611-F0A5633300BA}">
  <we:reference id="wa104218073" version="2.1.0.0" store="en-US" storeType="OMEX"/>
  <we:alternateReferences>
    <we:reference id="wa104218073" version="2.1.0.0" store="wa104218073" storeType="OMEX"/>
  </we:alternateReferences>
  <we:properties>
    <we:property name="appSlideData" value="{&quot;slideId&quot;:382,&quot;confidenceLevel&quot;:2}"/>
    <we:property name="url" value="&quot;multiple_choice_poll/1YPtWBgWcNFyk6EDFDZmN&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13157</TotalTime>
  <Words>4187</Words>
  <Application>Microsoft Macintosh PowerPoint</Application>
  <PresentationFormat>On-screen Show (4:3)</PresentationFormat>
  <Paragraphs>478</Paragraphs>
  <Slides>55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Courier New</vt:lpstr>
      <vt:lpstr>Helvetica Neue</vt:lpstr>
      <vt:lpstr>inherit</vt:lpstr>
      <vt:lpstr>Roboto</vt:lpstr>
      <vt:lpstr>Office Theme</vt:lpstr>
      <vt:lpstr>SI 618: Large-scale distributed computation 2</vt:lpstr>
      <vt:lpstr>Before we get started… Projects</vt:lpstr>
      <vt:lpstr>This week</vt:lpstr>
      <vt:lpstr>Spark - Fast and general engine for large-scale data processing</vt:lpstr>
      <vt:lpstr>Spark Components</vt:lpstr>
      <vt:lpstr>Traditional MapReduce vs. Spark: iterative operations</vt:lpstr>
      <vt:lpstr>Traditional MapReduce vs. Spark: interactive operations</vt:lpstr>
      <vt:lpstr>Basic Spark Concepts</vt:lpstr>
      <vt:lpstr>SparkContext</vt:lpstr>
      <vt:lpstr>Resilient Distributed Dataset (RDD)</vt:lpstr>
      <vt:lpstr>In Spark, all work involves one of three kinds of operations on RDDs</vt:lpstr>
      <vt:lpstr>Three kinds of operations on RDDs</vt:lpstr>
      <vt:lpstr>Creation methods</vt:lpstr>
      <vt:lpstr>Three kinds of operations on RDDs</vt:lpstr>
      <vt:lpstr>Element-wise transformations: map and filter</vt:lpstr>
      <vt:lpstr>Digression: Lambda Function</vt:lpstr>
      <vt:lpstr>Element-wise transformations: map and filter</vt:lpstr>
      <vt:lpstr>Element-wise transformations:  flatMap</vt:lpstr>
      <vt:lpstr>Set-like transformations</vt:lpstr>
      <vt:lpstr>Pair RDDs: collections of (key, value) pairs</vt:lpstr>
      <vt:lpstr>Pair RDDs: sortByKey()</vt:lpstr>
      <vt:lpstr>Pair RDDs: sortBy()</vt:lpstr>
      <vt:lpstr>Pair RDDs: reduceByKey(func)</vt:lpstr>
      <vt:lpstr>Pair RDDs: reduce(func)</vt:lpstr>
      <vt:lpstr>Three kinds of operations on RDDs</vt:lpstr>
      <vt:lpstr>Actions</vt:lpstr>
      <vt:lpstr>RDD operations we have learned:</vt:lpstr>
      <vt:lpstr>More about Spark</vt:lpstr>
      <vt:lpstr>Poll/Quiz</vt:lpstr>
      <vt:lpstr>PowerPoint Presentation</vt:lpstr>
      <vt:lpstr>Poll/Quiz</vt:lpstr>
      <vt:lpstr>PowerPoint Presentation</vt:lpstr>
      <vt:lpstr>Resources</vt:lpstr>
      <vt:lpstr>Spark Example 1: Word Count Let’s work on it together! </vt:lpstr>
      <vt:lpstr>Great Lakes</vt:lpstr>
      <vt:lpstr>Great Lakes</vt:lpstr>
      <vt:lpstr>Great Lakes Training Videos</vt:lpstr>
      <vt:lpstr>Overview of the Environment</vt:lpstr>
      <vt:lpstr>Running Jobs on Great Lakes</vt:lpstr>
      <vt:lpstr>Interactive Spark + Jupyter Notebook</vt:lpstr>
      <vt:lpstr>PowerPoint Presentation</vt:lpstr>
      <vt:lpstr>Spark Example 1: Word Count Let’s work on it together! </vt:lpstr>
      <vt:lpstr>Running Jobs on Great Lakes</vt:lpstr>
      <vt:lpstr>Running Jobs on Batch Mode</vt:lpstr>
      <vt:lpstr>Running Jobs on Batch Mode</vt:lpstr>
      <vt:lpstr>Logging in to remote server</vt:lpstr>
      <vt:lpstr>Running Jobs on Batch Mode</vt:lpstr>
      <vt:lpstr>Working on a remote server: copying files between your laptop and the remote account</vt:lpstr>
      <vt:lpstr>Running Jobs on Batch Mode</vt:lpstr>
      <vt:lpstr>Running Jobs on Batch Mode</vt:lpstr>
      <vt:lpstr>How to write a Job Script</vt:lpstr>
      <vt:lpstr>Spark Example 1: Word Count We will submit in batch mode together. </vt:lpstr>
      <vt:lpstr>Spark Example 2: Yelp Sentiment Analysis</vt:lpstr>
      <vt:lpstr>How to find positive words</vt:lpstr>
      <vt:lpstr>Finding positive words</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 618: Large-scale distributed computation 2</dc:title>
  <dc:creator>Budak, Ceren</dc:creator>
  <cp:lastModifiedBy>Budak, Ceren</cp:lastModifiedBy>
  <cp:revision>212</cp:revision>
  <dcterms:created xsi:type="dcterms:W3CDTF">2017-02-01T15:08:10Z</dcterms:created>
  <dcterms:modified xsi:type="dcterms:W3CDTF">2022-10-06T15:53:56Z</dcterms:modified>
</cp:coreProperties>
</file>